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260" r:id="rId4"/>
    <p:sldId id="264" r:id="rId5"/>
    <p:sldId id="3314" r:id="rId6"/>
    <p:sldId id="261" r:id="rId7"/>
    <p:sldId id="262" r:id="rId8"/>
    <p:sldId id="3312" r:id="rId9"/>
    <p:sldId id="259" r:id="rId10"/>
    <p:sldId id="257" r:id="rId11"/>
    <p:sldId id="263" r:id="rId12"/>
    <p:sldId id="3307" r:id="rId13"/>
    <p:sldId id="265" r:id="rId14"/>
    <p:sldId id="3315" r:id="rId15"/>
    <p:sldId id="3313" r:id="rId16"/>
    <p:sldId id="267" r:id="rId17"/>
    <p:sldId id="3308" r:id="rId18"/>
    <p:sldId id="266" r:id="rId19"/>
    <p:sldId id="3309" r:id="rId20"/>
    <p:sldId id="3310" r:id="rId21"/>
    <p:sldId id="331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0099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2F1AB-08AD-475E-A6E6-8269CF37F89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18C5D-72F0-4116-8821-C47A8CA00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94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EDE2E-A04D-96A8-24EA-F57F87740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D2C239-55B8-A620-3AC2-4EF23A132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41ADD-A323-8A78-6302-40D30C85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FFD30-973E-B122-EAA3-75D9E25EA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98A8A-608D-D9C5-B044-79FA01AD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98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8E07D-A64F-4363-1AE6-7409B6E54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767F98-C973-0273-C4D9-A8432B4A9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26A1D-2F33-C8EA-846D-3359DD06D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D3E14-48D7-3F33-7F8D-997AD3167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A7393-281B-A560-BF84-AC186301F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72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AFA13E-0357-D228-69CE-6E8CCC56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197948-1E65-C0F2-A524-C9B266FE0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D188E-6A5A-4DD8-0A9A-B02BFA20B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26014-67C9-2420-031D-0740517EE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DBEDC-092C-9BA9-4BDA-DAE591727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76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886200"/>
            <a:ext cx="12192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 sz="36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887117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9020"/>
            <a:ext cx="8534401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36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6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81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5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66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00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14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9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17C61-14F0-A9C8-BF3B-93ADEA9B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33425-1113-43B8-13D2-6D2A2ED06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BE3C7-E8AF-C06B-45DF-0106A896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EE97A-8E84-E5A3-2165-D88163CA5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BC18D-B8A6-1635-F1C9-CD1E00A79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501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81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857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602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223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80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8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5708-34DB-B559-54CC-1FD00DECD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20E74-17CF-DF2B-4BD3-7F8B4828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86277-8513-18CD-95EF-B1393FEF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7190B-402D-8DFA-167A-FCCC07651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EB9C0-BE19-18C4-4BBB-C5524AA9E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86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74D23-FF89-8156-1406-11F5A675D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6740E-865A-F43F-01CE-7B37CA55C0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D94E2A-5E48-B423-E6EF-366BC9E1D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82792-7F2E-CD5B-822A-64E686E68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E028D-D9B9-B099-8098-998C73215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3F826-C794-912B-5DF9-047EF60D3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8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0456C-DE7A-C398-DFAF-0BC5A3BC3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0A43B-30DB-801D-FE15-8281754E2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5B0A8-0021-05D3-A735-78E4048C1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7CF424-5E92-34B5-35E7-282974D7F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8D257E-0CCC-3723-50E8-97BFCA47A4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D1EF97-EADC-60BA-3B36-41012C6AB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70527C-4E92-9198-D482-9538F806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D6628-84EC-FDDC-0C89-9C930D8E2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3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0384-4FB3-EDE7-54EF-978610F8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066EBD-71BC-4A04-761B-325BE63AC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C6467-DFC8-58A9-D3A1-3E83FC2E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4C2F34-F038-CCF1-0B3C-9D9A98BC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88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282940-9BF0-99E2-58A9-7EA2D45BF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9A891-464B-B773-AF5B-D2396A220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E804F-B637-EFFB-97A1-EE3136A15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66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849D2-93EA-7E2F-CDCE-69A654EE5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F58A8-AF67-B1F1-2585-D4FBA0E37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E9D0B-ECAE-D5F3-1744-A656ED0FE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620758-D1DB-CCC1-2758-6C3BB669A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F8857-05CB-BC28-40E9-B5249D14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7F676-FB2A-B99B-980C-2EBEFBE0A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7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54459-F0C0-7035-B49F-D54F60C0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6D4947-5613-8A71-150C-7B13EC1B2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BEC644-D07A-9815-22CC-E1F0EB08A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AF6EF-2BF2-A3FF-52CC-2B46812D1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C4132-0D93-8CC9-22A0-1F2AA806E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A3E96-BC0D-0742-24AB-7A1C21FB1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3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5A662C-9191-38B5-C716-6B31C16A7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EE8FD-5D71-66A6-C29B-2314B0D02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C8DB3-C029-1555-1726-FB6A2A2C5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BFA2-FBF6-4802-98AD-4B36CC32458B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069DD-FA69-1D05-DE8D-70B80CC3EE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538AB-9DC5-F2EE-2E83-2F74CC8EF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61EAF-BD50-4C7B-8D91-A3A69AFFC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3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1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32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49;p18">
            <a:extLst>
              <a:ext uri="{FF2B5EF4-FFF2-40B4-BE49-F238E27FC236}">
                <a16:creationId xmlns:a16="http://schemas.microsoft.com/office/drawing/2014/main" id="{5F75E925-C379-A1B3-C311-6C1625DAC23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1827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ro-RO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itlul lucrării</a:t>
            </a:r>
            <a:endParaRPr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1947A0-D43E-88E7-2C87-E56665D0384E}"/>
              </a:ext>
            </a:extLst>
          </p:cNvPr>
          <p:cNvSpPr txBox="1"/>
          <p:nvPr/>
        </p:nvSpPr>
        <p:spPr>
          <a:xfrm>
            <a:off x="2085600" y="4330938"/>
            <a:ext cx="3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Coordonator științific</a:t>
            </a:r>
          </a:p>
          <a:p>
            <a:r>
              <a:rPr 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 didactic Prenume NUME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001107-E076-93B4-7C15-68249EDBBF53}"/>
              </a:ext>
            </a:extLst>
          </p:cNvPr>
          <p:cNvSpPr txBox="1"/>
          <p:nvPr/>
        </p:nvSpPr>
        <p:spPr>
          <a:xfrm>
            <a:off x="8758324" y="4389931"/>
            <a:ext cx="2809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Absolvent</a:t>
            </a:r>
          </a:p>
          <a:p>
            <a:pPr algn="r"/>
            <a:r>
              <a:rPr 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NUME Prenume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2C5277-725B-4A4A-9590-1D29DC12CE7E}"/>
              </a:ext>
            </a:extLst>
          </p:cNvPr>
          <p:cNvSpPr txBox="1"/>
          <p:nvPr/>
        </p:nvSpPr>
        <p:spPr>
          <a:xfrm>
            <a:off x="5486400" y="5735637"/>
            <a:ext cx="1774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Anul absolvirii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97B2EF-97B8-33C8-766A-EE0016FD40C4}"/>
              </a:ext>
            </a:extLst>
          </p:cNvPr>
          <p:cNvSpPr/>
          <p:nvPr/>
        </p:nvSpPr>
        <p:spPr>
          <a:xfrm>
            <a:off x="194136" y="239361"/>
            <a:ext cx="4641463" cy="58477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1600" b="0" cap="none" spc="0" dirty="0">
                <a:ln w="0">
                  <a:noFill/>
                </a:ln>
                <a:gradFill>
                  <a:gsLst>
                    <a:gs pos="0">
                      <a:srgbClr val="5D9DAB"/>
                    </a:gs>
                    <a:gs pos="53000">
                      <a:srgbClr val="0070C0"/>
                    </a:gs>
                    <a:gs pos="100000">
                      <a:srgbClr val="328595"/>
                    </a:gs>
                  </a:gsLst>
                  <a:lin ang="5400000" scaled="0"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Programul de studii universitare de licență/master</a:t>
            </a:r>
          </a:p>
          <a:p>
            <a:r>
              <a:rPr lang="ro-RO" sz="1600" b="0" cap="none" spc="0" dirty="0">
                <a:ln w="0">
                  <a:noFill/>
                </a:ln>
                <a:gradFill>
                  <a:gsLst>
                    <a:gs pos="0">
                      <a:srgbClr val="5D9DAB"/>
                    </a:gs>
                    <a:gs pos="53000">
                      <a:srgbClr val="0070C0"/>
                    </a:gs>
                    <a:gs pos="100000">
                      <a:srgbClr val="328595"/>
                    </a:gs>
                  </a:gsLst>
                  <a:lin ang="5400000" scaled="0"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...Denumirea programului....</a:t>
            </a:r>
            <a:endParaRPr lang="en-US" sz="1600" b="0" cap="none" spc="0" dirty="0">
              <a:ln w="0">
                <a:noFill/>
              </a:ln>
              <a:gradFill>
                <a:gsLst>
                  <a:gs pos="0">
                    <a:srgbClr val="5D9DAB"/>
                  </a:gs>
                  <a:gs pos="53000">
                    <a:srgbClr val="0070C0"/>
                  </a:gs>
                  <a:gs pos="100000">
                    <a:srgbClr val="328595"/>
                  </a:gs>
                </a:gsLst>
                <a:lin ang="5400000" scaled="0"/>
              </a:gra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8321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A46C1-AE94-DFCE-CA5A-D138CB8B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044" y="768350"/>
            <a:ext cx="10515600" cy="718830"/>
          </a:xfrm>
        </p:spPr>
        <p:txBody>
          <a:bodyPr>
            <a:normAutofit/>
          </a:bodyPr>
          <a:lstStyle/>
          <a:p>
            <a:r>
              <a:rPr lang="ro-RO" sz="4000" dirty="0"/>
              <a:t>a. pentru capitolul Material și metodă</a:t>
            </a:r>
            <a:endParaRPr lang="en-US" sz="4000" dirty="0"/>
          </a:p>
        </p:txBody>
      </p:sp>
      <p:grpSp>
        <p:nvGrpSpPr>
          <p:cNvPr id="6" name="Google Shape;264;p26">
            <a:extLst>
              <a:ext uri="{FF2B5EF4-FFF2-40B4-BE49-F238E27FC236}">
                <a16:creationId xmlns:a16="http://schemas.microsoft.com/office/drawing/2014/main" id="{F75E8B9E-224B-8EC3-D345-DB173C059E34}"/>
              </a:ext>
            </a:extLst>
          </p:cNvPr>
          <p:cNvGrpSpPr/>
          <p:nvPr/>
        </p:nvGrpSpPr>
        <p:grpSpPr>
          <a:xfrm>
            <a:off x="2298720" y="2314868"/>
            <a:ext cx="8029981" cy="3461845"/>
            <a:chOff x="49009" y="978411"/>
            <a:chExt cx="8029981" cy="3461845"/>
          </a:xfrm>
        </p:grpSpPr>
        <p:sp>
          <p:nvSpPr>
            <p:cNvPr id="7" name="Google Shape;265;p26">
              <a:extLst>
                <a:ext uri="{FF2B5EF4-FFF2-40B4-BE49-F238E27FC236}">
                  <a16:creationId xmlns:a16="http://schemas.microsoft.com/office/drawing/2014/main" id="{DA286FC3-AFA8-D963-BA38-B0F4679F9CA2}"/>
                </a:ext>
              </a:extLst>
            </p:cNvPr>
            <p:cNvSpPr/>
            <p:nvPr/>
          </p:nvSpPr>
          <p:spPr>
            <a:xfrm>
              <a:off x="5625185" y="1482419"/>
              <a:ext cx="2453805" cy="2454259"/>
            </a:xfrm>
            <a:prstGeom prst="ellipse">
              <a:avLst/>
            </a:prstGeom>
            <a:solidFill>
              <a:srgbClr val="FBE28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66;p26">
              <a:extLst>
                <a:ext uri="{FF2B5EF4-FFF2-40B4-BE49-F238E27FC236}">
                  <a16:creationId xmlns:a16="http://schemas.microsoft.com/office/drawing/2014/main" id="{977FB3BD-712B-9F6D-C5AB-234B946972B4}"/>
                </a:ext>
              </a:extLst>
            </p:cNvPr>
            <p:cNvSpPr/>
            <p:nvPr/>
          </p:nvSpPr>
          <p:spPr>
            <a:xfrm>
              <a:off x="5706659" y="1564242"/>
              <a:ext cx="2290857" cy="2290613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FBE28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67;p26">
              <a:extLst>
                <a:ext uri="{FF2B5EF4-FFF2-40B4-BE49-F238E27FC236}">
                  <a16:creationId xmlns:a16="http://schemas.microsoft.com/office/drawing/2014/main" id="{0957B76A-D979-1C40-15BE-DDC7279E02E3}"/>
                </a:ext>
              </a:extLst>
            </p:cNvPr>
            <p:cNvSpPr txBox="1"/>
            <p:nvPr/>
          </p:nvSpPr>
          <p:spPr>
            <a:xfrm>
              <a:off x="6034153" y="1891534"/>
              <a:ext cx="1635870" cy="16360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6025" tIns="66025" rIns="66025" bIns="660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268;p26">
              <a:extLst>
                <a:ext uri="{FF2B5EF4-FFF2-40B4-BE49-F238E27FC236}">
                  <a16:creationId xmlns:a16="http://schemas.microsoft.com/office/drawing/2014/main" id="{B5F482C9-C8D0-3C44-D3C6-A1AD9B39EAC2}"/>
                </a:ext>
              </a:extLst>
            </p:cNvPr>
            <p:cNvSpPr/>
            <p:nvPr/>
          </p:nvSpPr>
          <p:spPr>
            <a:xfrm rot="2700000">
              <a:off x="3092062" y="1485386"/>
              <a:ext cx="2447894" cy="2447894"/>
            </a:xfrm>
            <a:prstGeom prst="teardrop">
              <a:avLst>
                <a:gd name="adj" fmla="val 100000"/>
              </a:avLst>
            </a:prstGeom>
            <a:solidFill>
              <a:srgbClr val="4295A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69;p26">
              <a:extLst>
                <a:ext uri="{FF2B5EF4-FFF2-40B4-BE49-F238E27FC236}">
                  <a16:creationId xmlns:a16="http://schemas.microsoft.com/office/drawing/2014/main" id="{6D1CA8AB-8A6B-69D1-9A11-816FDA16DF39}"/>
                </a:ext>
              </a:extLst>
            </p:cNvPr>
            <p:cNvSpPr/>
            <p:nvPr/>
          </p:nvSpPr>
          <p:spPr>
            <a:xfrm>
              <a:off x="3170581" y="1564242"/>
              <a:ext cx="2290857" cy="2290613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4295A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0;p26">
              <a:extLst>
                <a:ext uri="{FF2B5EF4-FFF2-40B4-BE49-F238E27FC236}">
                  <a16:creationId xmlns:a16="http://schemas.microsoft.com/office/drawing/2014/main" id="{C70FB826-FE29-6E81-75EB-8FBC7B3B7FF9}"/>
                </a:ext>
              </a:extLst>
            </p:cNvPr>
            <p:cNvSpPr txBox="1"/>
            <p:nvPr/>
          </p:nvSpPr>
          <p:spPr>
            <a:xfrm>
              <a:off x="3498075" y="1891534"/>
              <a:ext cx="1635870" cy="16360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6025" tIns="66025" rIns="66025" bIns="660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271;p26">
              <a:extLst>
                <a:ext uri="{FF2B5EF4-FFF2-40B4-BE49-F238E27FC236}">
                  <a16:creationId xmlns:a16="http://schemas.microsoft.com/office/drawing/2014/main" id="{483B9236-32CC-8282-EA1B-813B809E8DD7}"/>
                </a:ext>
              </a:extLst>
            </p:cNvPr>
            <p:cNvSpPr/>
            <p:nvPr/>
          </p:nvSpPr>
          <p:spPr>
            <a:xfrm rot="2700000">
              <a:off x="555984" y="1485386"/>
              <a:ext cx="2447894" cy="2447894"/>
            </a:xfrm>
            <a:prstGeom prst="teardrop">
              <a:avLst>
                <a:gd name="adj" fmla="val 100000"/>
              </a:avLst>
            </a:prstGeom>
            <a:solidFill>
              <a:srgbClr val="0070C0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72;p26">
              <a:extLst>
                <a:ext uri="{FF2B5EF4-FFF2-40B4-BE49-F238E27FC236}">
                  <a16:creationId xmlns:a16="http://schemas.microsoft.com/office/drawing/2014/main" id="{0BC26DCA-4CF4-7399-EB24-9E6C03ACFD74}"/>
                </a:ext>
              </a:extLst>
            </p:cNvPr>
            <p:cNvSpPr/>
            <p:nvPr/>
          </p:nvSpPr>
          <p:spPr>
            <a:xfrm>
              <a:off x="634503" y="1564242"/>
              <a:ext cx="2290857" cy="2290613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AA567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73;p26">
              <a:extLst>
                <a:ext uri="{FF2B5EF4-FFF2-40B4-BE49-F238E27FC236}">
                  <a16:creationId xmlns:a16="http://schemas.microsoft.com/office/drawing/2014/main" id="{4D337FB3-3D83-785F-EC31-88A36A4857BD}"/>
                </a:ext>
              </a:extLst>
            </p:cNvPr>
            <p:cNvSpPr txBox="1"/>
            <p:nvPr/>
          </p:nvSpPr>
          <p:spPr>
            <a:xfrm>
              <a:off x="961997" y="1891534"/>
              <a:ext cx="1635870" cy="16360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6025" tIns="66025" rIns="66025" bIns="660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2000" dirty="0">
                  <a:solidFill>
                    <a:srgbClr val="0070C0"/>
                  </a:solidFill>
                  <a:latin typeface="Calibri"/>
                  <a:ea typeface="Calibri"/>
                  <a:cs typeface="Calibri"/>
                  <a:sym typeface="Calibri"/>
                </a:rPr>
                <a:t>Etapa 1 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2000" dirty="0">
                  <a:solidFill>
                    <a:srgbClr val="0070C0"/>
                  </a:solidFill>
                  <a:latin typeface="Calibri"/>
                  <a:ea typeface="Calibri"/>
                  <a:cs typeface="Calibri"/>
                  <a:sym typeface="Calibri"/>
                </a:rPr>
                <a:t>a studiului</a:t>
              </a:r>
              <a:endParaRPr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" name="Google Shape;273;p26">
            <a:extLst>
              <a:ext uri="{FF2B5EF4-FFF2-40B4-BE49-F238E27FC236}">
                <a16:creationId xmlns:a16="http://schemas.microsoft.com/office/drawing/2014/main" id="{83130A06-842F-1727-C840-55A0B691CD0C}"/>
              </a:ext>
            </a:extLst>
          </p:cNvPr>
          <p:cNvSpPr txBox="1"/>
          <p:nvPr/>
        </p:nvSpPr>
        <p:spPr>
          <a:xfrm>
            <a:off x="8353922" y="3146168"/>
            <a:ext cx="1635870" cy="1636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025" tIns="66025" rIns="66025" bIns="660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Etapa 3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 studiului</a:t>
            </a:r>
            <a:endParaRPr sz="20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273;p26">
            <a:extLst>
              <a:ext uri="{FF2B5EF4-FFF2-40B4-BE49-F238E27FC236}">
                <a16:creationId xmlns:a16="http://schemas.microsoft.com/office/drawing/2014/main" id="{3EA4CA76-B587-F336-F004-CC5E332D4C88}"/>
              </a:ext>
            </a:extLst>
          </p:cNvPr>
          <p:cNvSpPr txBox="1"/>
          <p:nvPr/>
        </p:nvSpPr>
        <p:spPr>
          <a:xfrm>
            <a:off x="5741397" y="3227775"/>
            <a:ext cx="1635870" cy="1636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025" tIns="66025" rIns="66025" bIns="660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Etapa 2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 studiului</a:t>
            </a:r>
            <a:endParaRPr sz="2000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8230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lideModel shp520">
            <a:extLst>
              <a:ext uri="{FF2B5EF4-FFF2-40B4-BE49-F238E27FC236}">
                <a16:creationId xmlns:a16="http://schemas.microsoft.com/office/drawing/2014/main" id="{9A91AD13-A504-7E48-8FE9-89BD24FBEB6E}"/>
              </a:ext>
            </a:extLst>
          </p:cNvPr>
          <p:cNvCxnSpPr/>
          <p:nvPr/>
        </p:nvCxnSpPr>
        <p:spPr>
          <a:xfrm>
            <a:off x="2136825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lideModel shp521">
            <a:extLst>
              <a:ext uri="{FF2B5EF4-FFF2-40B4-BE49-F238E27FC236}">
                <a16:creationId xmlns:a16="http://schemas.microsoft.com/office/drawing/2014/main" id="{8F71F4B3-E3C3-F64A-9A28-C073561C92E0}"/>
              </a:ext>
            </a:extLst>
          </p:cNvPr>
          <p:cNvCxnSpPr/>
          <p:nvPr/>
        </p:nvCxnSpPr>
        <p:spPr>
          <a:xfrm>
            <a:off x="3066003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lideModel shp522">
            <a:extLst>
              <a:ext uri="{FF2B5EF4-FFF2-40B4-BE49-F238E27FC236}">
                <a16:creationId xmlns:a16="http://schemas.microsoft.com/office/drawing/2014/main" id="{C4C0EEFB-6759-844A-96DF-C64D16E6EE72}"/>
              </a:ext>
            </a:extLst>
          </p:cNvPr>
          <p:cNvCxnSpPr/>
          <p:nvPr/>
        </p:nvCxnSpPr>
        <p:spPr>
          <a:xfrm>
            <a:off x="3995182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lideModel shp523">
            <a:extLst>
              <a:ext uri="{FF2B5EF4-FFF2-40B4-BE49-F238E27FC236}">
                <a16:creationId xmlns:a16="http://schemas.microsoft.com/office/drawing/2014/main" id="{B9772C74-5061-4542-88B6-84906F12FCEF}"/>
              </a:ext>
            </a:extLst>
          </p:cNvPr>
          <p:cNvCxnSpPr/>
          <p:nvPr/>
        </p:nvCxnSpPr>
        <p:spPr>
          <a:xfrm>
            <a:off x="4924361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lideModel shp524">
            <a:extLst>
              <a:ext uri="{FF2B5EF4-FFF2-40B4-BE49-F238E27FC236}">
                <a16:creationId xmlns:a16="http://schemas.microsoft.com/office/drawing/2014/main" id="{43A5C457-DB37-624B-9E20-007C7D2247D8}"/>
              </a:ext>
            </a:extLst>
          </p:cNvPr>
          <p:cNvCxnSpPr/>
          <p:nvPr/>
        </p:nvCxnSpPr>
        <p:spPr>
          <a:xfrm>
            <a:off x="5853539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lideModel shp525">
            <a:extLst>
              <a:ext uri="{FF2B5EF4-FFF2-40B4-BE49-F238E27FC236}">
                <a16:creationId xmlns:a16="http://schemas.microsoft.com/office/drawing/2014/main" id="{CAD8A819-2E1E-CF47-B0EA-7A5E0735BDD7}"/>
              </a:ext>
            </a:extLst>
          </p:cNvPr>
          <p:cNvCxnSpPr>
            <a:cxnSpLocks/>
          </p:cNvCxnSpPr>
          <p:nvPr/>
        </p:nvCxnSpPr>
        <p:spPr>
          <a:xfrm>
            <a:off x="6782718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lideModel shp526">
            <a:extLst>
              <a:ext uri="{FF2B5EF4-FFF2-40B4-BE49-F238E27FC236}">
                <a16:creationId xmlns:a16="http://schemas.microsoft.com/office/drawing/2014/main" id="{B5A56212-2C0D-AE4D-B172-18A78589395C}"/>
              </a:ext>
            </a:extLst>
          </p:cNvPr>
          <p:cNvCxnSpPr>
            <a:cxnSpLocks/>
          </p:cNvCxnSpPr>
          <p:nvPr/>
        </p:nvCxnSpPr>
        <p:spPr>
          <a:xfrm>
            <a:off x="7711897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lideModel shp527">
            <a:extLst>
              <a:ext uri="{FF2B5EF4-FFF2-40B4-BE49-F238E27FC236}">
                <a16:creationId xmlns:a16="http://schemas.microsoft.com/office/drawing/2014/main" id="{7E4148A2-8CEF-0D48-9C32-ED92586B77BA}"/>
              </a:ext>
            </a:extLst>
          </p:cNvPr>
          <p:cNvCxnSpPr>
            <a:cxnSpLocks/>
          </p:cNvCxnSpPr>
          <p:nvPr/>
        </p:nvCxnSpPr>
        <p:spPr>
          <a:xfrm>
            <a:off x="8641075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lideModel shp528">
            <a:extLst>
              <a:ext uri="{FF2B5EF4-FFF2-40B4-BE49-F238E27FC236}">
                <a16:creationId xmlns:a16="http://schemas.microsoft.com/office/drawing/2014/main" id="{D53A73C6-800D-2944-B837-E8431419E495}"/>
              </a:ext>
            </a:extLst>
          </p:cNvPr>
          <p:cNvCxnSpPr/>
          <p:nvPr/>
        </p:nvCxnSpPr>
        <p:spPr>
          <a:xfrm>
            <a:off x="9570254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lideModel shp529">
            <a:extLst>
              <a:ext uri="{FF2B5EF4-FFF2-40B4-BE49-F238E27FC236}">
                <a16:creationId xmlns:a16="http://schemas.microsoft.com/office/drawing/2014/main" id="{FAAFB9B7-9AEC-624F-967A-3938AB13B648}"/>
              </a:ext>
            </a:extLst>
          </p:cNvPr>
          <p:cNvCxnSpPr/>
          <p:nvPr/>
        </p:nvCxnSpPr>
        <p:spPr>
          <a:xfrm>
            <a:off x="10499433" y="1660208"/>
            <a:ext cx="0" cy="4142296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lideModel shp530">
            <a:extLst>
              <a:ext uri="{FF2B5EF4-FFF2-40B4-BE49-F238E27FC236}">
                <a16:creationId xmlns:a16="http://schemas.microsoft.com/office/drawing/2014/main" id="{7F105AAD-A5A6-F44B-8943-06FE9B1999F9}"/>
              </a:ext>
            </a:extLst>
          </p:cNvPr>
          <p:cNvCxnSpPr>
            <a:cxnSpLocks/>
          </p:cNvCxnSpPr>
          <p:nvPr/>
        </p:nvCxnSpPr>
        <p:spPr>
          <a:xfrm>
            <a:off x="1953703" y="5802504"/>
            <a:ext cx="854573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lideModel shp531">
            <a:extLst>
              <a:ext uri="{FF2B5EF4-FFF2-40B4-BE49-F238E27FC236}">
                <a16:creationId xmlns:a16="http://schemas.microsoft.com/office/drawing/2014/main" id="{FFA747D3-F4DA-9B4D-BC8B-0D2F68940A10}"/>
              </a:ext>
            </a:extLst>
          </p:cNvPr>
          <p:cNvCxnSpPr/>
          <p:nvPr/>
        </p:nvCxnSpPr>
        <p:spPr>
          <a:xfrm>
            <a:off x="1953703" y="2348757"/>
            <a:ext cx="18312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lideModel shp532">
            <a:extLst>
              <a:ext uri="{FF2B5EF4-FFF2-40B4-BE49-F238E27FC236}">
                <a16:creationId xmlns:a16="http://schemas.microsoft.com/office/drawing/2014/main" id="{9F634BAB-B049-074C-AC93-4804E2F85977}"/>
              </a:ext>
            </a:extLst>
          </p:cNvPr>
          <p:cNvCxnSpPr/>
          <p:nvPr/>
        </p:nvCxnSpPr>
        <p:spPr>
          <a:xfrm>
            <a:off x="1953703" y="2925497"/>
            <a:ext cx="18312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lideModel shp533">
            <a:extLst>
              <a:ext uri="{FF2B5EF4-FFF2-40B4-BE49-F238E27FC236}">
                <a16:creationId xmlns:a16="http://schemas.microsoft.com/office/drawing/2014/main" id="{0593228E-3473-B34B-BCB0-220252C2B9C2}"/>
              </a:ext>
            </a:extLst>
          </p:cNvPr>
          <p:cNvCxnSpPr/>
          <p:nvPr/>
        </p:nvCxnSpPr>
        <p:spPr>
          <a:xfrm>
            <a:off x="1953703" y="3502238"/>
            <a:ext cx="18312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lideModel shp534">
            <a:extLst>
              <a:ext uri="{FF2B5EF4-FFF2-40B4-BE49-F238E27FC236}">
                <a16:creationId xmlns:a16="http://schemas.microsoft.com/office/drawing/2014/main" id="{409B938F-FEB8-7D46-8C19-D02E4617A1D2}"/>
              </a:ext>
            </a:extLst>
          </p:cNvPr>
          <p:cNvCxnSpPr/>
          <p:nvPr/>
        </p:nvCxnSpPr>
        <p:spPr>
          <a:xfrm>
            <a:off x="1953703" y="4078979"/>
            <a:ext cx="18312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lideModel shp535">
            <a:extLst>
              <a:ext uri="{FF2B5EF4-FFF2-40B4-BE49-F238E27FC236}">
                <a16:creationId xmlns:a16="http://schemas.microsoft.com/office/drawing/2014/main" id="{E3BD1824-B646-6B4F-BCA5-E7F2C6C9EC7C}"/>
              </a:ext>
            </a:extLst>
          </p:cNvPr>
          <p:cNvCxnSpPr/>
          <p:nvPr/>
        </p:nvCxnSpPr>
        <p:spPr>
          <a:xfrm>
            <a:off x="1953703" y="4655719"/>
            <a:ext cx="18312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lideModel shp536">
            <a:extLst>
              <a:ext uri="{FF2B5EF4-FFF2-40B4-BE49-F238E27FC236}">
                <a16:creationId xmlns:a16="http://schemas.microsoft.com/office/drawing/2014/main" id="{0F314F91-DBA9-A044-9CDA-138A94341CF4}"/>
              </a:ext>
            </a:extLst>
          </p:cNvPr>
          <p:cNvCxnSpPr/>
          <p:nvPr/>
        </p:nvCxnSpPr>
        <p:spPr>
          <a:xfrm>
            <a:off x="1953703" y="5232464"/>
            <a:ext cx="18312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lideModel shp537">
            <a:extLst>
              <a:ext uri="{FF2B5EF4-FFF2-40B4-BE49-F238E27FC236}">
                <a16:creationId xmlns:a16="http://schemas.microsoft.com/office/drawing/2014/main" id="{EE593832-8979-E94D-B969-8843B269B1E7}"/>
              </a:ext>
            </a:extLst>
          </p:cNvPr>
          <p:cNvCxnSpPr>
            <a:cxnSpLocks/>
          </p:cNvCxnSpPr>
          <p:nvPr/>
        </p:nvCxnSpPr>
        <p:spPr>
          <a:xfrm>
            <a:off x="1953703" y="5802504"/>
            <a:ext cx="18312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lideModel shp538">
            <a:extLst>
              <a:ext uri="{FF2B5EF4-FFF2-40B4-BE49-F238E27FC236}">
                <a16:creationId xmlns:a16="http://schemas.microsoft.com/office/drawing/2014/main" id="{75E81A81-9C74-A84D-8649-A40D3EE423DB}"/>
              </a:ext>
            </a:extLst>
          </p:cNvPr>
          <p:cNvSpPr/>
          <p:nvPr/>
        </p:nvSpPr>
        <p:spPr>
          <a:xfrm>
            <a:off x="2267948" y="1936360"/>
            <a:ext cx="2942459" cy="2430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599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SlideModel shp539">
            <a:extLst>
              <a:ext uri="{FF2B5EF4-FFF2-40B4-BE49-F238E27FC236}">
                <a16:creationId xmlns:a16="http://schemas.microsoft.com/office/drawing/2014/main" id="{058A386F-294F-6D47-9FF7-937879DB209F}"/>
              </a:ext>
            </a:extLst>
          </p:cNvPr>
          <p:cNvSpPr/>
          <p:nvPr/>
        </p:nvSpPr>
        <p:spPr>
          <a:xfrm>
            <a:off x="3996648" y="2515408"/>
            <a:ext cx="2792836" cy="2423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599" dirty="0">
              <a:solidFill>
                <a:prstClr val="white"/>
              </a:solidFill>
              <a:latin typeface="Poppins Light" pitchFamily="2" charset="77"/>
            </a:endParaRPr>
          </a:p>
        </p:txBody>
      </p:sp>
      <p:sp>
        <p:nvSpPr>
          <p:cNvPr id="27" name="SlideModel shp540">
            <a:extLst>
              <a:ext uri="{FF2B5EF4-FFF2-40B4-BE49-F238E27FC236}">
                <a16:creationId xmlns:a16="http://schemas.microsoft.com/office/drawing/2014/main" id="{D165C52D-439E-3D43-955B-96B5C64A6F84}"/>
              </a:ext>
            </a:extLst>
          </p:cNvPr>
          <p:cNvSpPr/>
          <p:nvPr/>
        </p:nvSpPr>
        <p:spPr>
          <a:xfrm>
            <a:off x="4934019" y="3091826"/>
            <a:ext cx="1462659" cy="2423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599" dirty="0">
              <a:solidFill>
                <a:prstClr val="white"/>
              </a:solidFill>
              <a:latin typeface="Poppins Light" pitchFamily="2" charset="77"/>
            </a:endParaRPr>
          </a:p>
        </p:txBody>
      </p:sp>
      <p:sp>
        <p:nvSpPr>
          <p:cNvPr id="28" name="SlideModel shp541">
            <a:extLst>
              <a:ext uri="{FF2B5EF4-FFF2-40B4-BE49-F238E27FC236}">
                <a16:creationId xmlns:a16="http://schemas.microsoft.com/office/drawing/2014/main" id="{AA9DE351-8F7C-B944-9518-0DEE1314884E}"/>
              </a:ext>
            </a:extLst>
          </p:cNvPr>
          <p:cNvSpPr/>
          <p:nvPr/>
        </p:nvSpPr>
        <p:spPr>
          <a:xfrm>
            <a:off x="6782718" y="3659846"/>
            <a:ext cx="2285405" cy="2423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599" dirty="0">
              <a:solidFill>
                <a:prstClr val="white"/>
              </a:solidFill>
              <a:latin typeface="Poppins Light" pitchFamily="2" charset="77"/>
            </a:endParaRPr>
          </a:p>
        </p:txBody>
      </p:sp>
      <p:sp>
        <p:nvSpPr>
          <p:cNvPr id="29" name="SlideModel shp542">
            <a:extLst>
              <a:ext uri="{FF2B5EF4-FFF2-40B4-BE49-F238E27FC236}">
                <a16:creationId xmlns:a16="http://schemas.microsoft.com/office/drawing/2014/main" id="{76294C8D-3EAE-EB48-8386-45DF9F79F2D8}"/>
              </a:ext>
            </a:extLst>
          </p:cNvPr>
          <p:cNvSpPr/>
          <p:nvPr/>
        </p:nvSpPr>
        <p:spPr>
          <a:xfrm>
            <a:off x="6797735" y="4245530"/>
            <a:ext cx="914162" cy="24231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599" dirty="0">
              <a:solidFill>
                <a:prstClr val="white"/>
              </a:solidFill>
              <a:latin typeface="Poppins Light" pitchFamily="2" charset="77"/>
            </a:endParaRPr>
          </a:p>
        </p:txBody>
      </p:sp>
      <p:sp>
        <p:nvSpPr>
          <p:cNvPr id="30" name="SlideModel shp543">
            <a:extLst>
              <a:ext uri="{FF2B5EF4-FFF2-40B4-BE49-F238E27FC236}">
                <a16:creationId xmlns:a16="http://schemas.microsoft.com/office/drawing/2014/main" id="{103CB25A-80B5-AC41-ADA4-E0215FDA09D3}"/>
              </a:ext>
            </a:extLst>
          </p:cNvPr>
          <p:cNvSpPr/>
          <p:nvPr/>
        </p:nvSpPr>
        <p:spPr>
          <a:xfrm>
            <a:off x="4902240" y="4823072"/>
            <a:ext cx="2942459" cy="2423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599" dirty="0">
              <a:solidFill>
                <a:prstClr val="white"/>
              </a:solidFill>
              <a:latin typeface="Poppins Light" pitchFamily="2" charset="77"/>
            </a:endParaRPr>
          </a:p>
        </p:txBody>
      </p:sp>
      <p:sp>
        <p:nvSpPr>
          <p:cNvPr id="31" name="SlideModel shp544">
            <a:extLst>
              <a:ext uri="{FF2B5EF4-FFF2-40B4-BE49-F238E27FC236}">
                <a16:creationId xmlns:a16="http://schemas.microsoft.com/office/drawing/2014/main" id="{A2263160-5702-3249-8EB2-3ACE52A6CB32}"/>
              </a:ext>
            </a:extLst>
          </p:cNvPr>
          <p:cNvSpPr/>
          <p:nvPr/>
        </p:nvSpPr>
        <p:spPr>
          <a:xfrm>
            <a:off x="8641075" y="5395787"/>
            <a:ext cx="929178" cy="2423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 sz="3599" dirty="0">
              <a:solidFill>
                <a:prstClr val="white"/>
              </a:solidFill>
              <a:latin typeface="Poppins Light" pitchFamily="2" charset="77"/>
            </a:endParaRPr>
          </a:p>
        </p:txBody>
      </p:sp>
      <p:sp>
        <p:nvSpPr>
          <p:cNvPr id="32" name="SlideModel shp545">
            <a:extLst>
              <a:ext uri="{FF2B5EF4-FFF2-40B4-BE49-F238E27FC236}">
                <a16:creationId xmlns:a16="http://schemas.microsoft.com/office/drawing/2014/main" id="{D8C7C8AB-5F56-0A44-B3DC-6E54AE95C721}"/>
              </a:ext>
            </a:extLst>
          </p:cNvPr>
          <p:cNvSpPr txBox="1"/>
          <p:nvPr/>
        </p:nvSpPr>
        <p:spPr>
          <a:xfrm>
            <a:off x="801402" y="1881581"/>
            <a:ext cx="1087478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Activitatea </a:t>
            </a:r>
            <a:r>
              <a:rPr lang="en-US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33" name="SlideModel shp546">
            <a:extLst>
              <a:ext uri="{FF2B5EF4-FFF2-40B4-BE49-F238E27FC236}">
                <a16:creationId xmlns:a16="http://schemas.microsoft.com/office/drawing/2014/main" id="{1D029204-7E31-A846-AED4-F33EA134E181}"/>
              </a:ext>
            </a:extLst>
          </p:cNvPr>
          <p:cNvSpPr txBox="1"/>
          <p:nvPr/>
        </p:nvSpPr>
        <p:spPr>
          <a:xfrm>
            <a:off x="801404" y="2490372"/>
            <a:ext cx="108747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Activitatea</a:t>
            </a:r>
            <a:r>
              <a:rPr lang="en-US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2</a:t>
            </a:r>
          </a:p>
        </p:txBody>
      </p:sp>
      <p:sp>
        <p:nvSpPr>
          <p:cNvPr id="34" name="SlideModel shp547">
            <a:extLst>
              <a:ext uri="{FF2B5EF4-FFF2-40B4-BE49-F238E27FC236}">
                <a16:creationId xmlns:a16="http://schemas.microsoft.com/office/drawing/2014/main" id="{AC735A35-601B-A548-AF0E-0F7B77432467}"/>
              </a:ext>
            </a:extLst>
          </p:cNvPr>
          <p:cNvSpPr txBox="1"/>
          <p:nvPr/>
        </p:nvSpPr>
        <p:spPr>
          <a:xfrm>
            <a:off x="801403" y="3066789"/>
            <a:ext cx="108747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Activitatea</a:t>
            </a:r>
            <a:r>
              <a:rPr lang="en-US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3</a:t>
            </a:r>
          </a:p>
        </p:txBody>
      </p:sp>
      <p:sp>
        <p:nvSpPr>
          <p:cNvPr id="35" name="SlideModel shp548">
            <a:extLst>
              <a:ext uri="{FF2B5EF4-FFF2-40B4-BE49-F238E27FC236}">
                <a16:creationId xmlns:a16="http://schemas.microsoft.com/office/drawing/2014/main" id="{147B51A1-5B17-8B4B-9972-E396A8C85C30}"/>
              </a:ext>
            </a:extLst>
          </p:cNvPr>
          <p:cNvSpPr txBox="1"/>
          <p:nvPr/>
        </p:nvSpPr>
        <p:spPr>
          <a:xfrm>
            <a:off x="801403" y="3634809"/>
            <a:ext cx="108747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Activitatea</a:t>
            </a:r>
            <a:r>
              <a:rPr lang="en-US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4</a:t>
            </a:r>
          </a:p>
        </p:txBody>
      </p:sp>
      <p:sp>
        <p:nvSpPr>
          <p:cNvPr id="36" name="SlideModel shp549">
            <a:extLst>
              <a:ext uri="{FF2B5EF4-FFF2-40B4-BE49-F238E27FC236}">
                <a16:creationId xmlns:a16="http://schemas.microsoft.com/office/drawing/2014/main" id="{DB9A09D2-BFED-BF4B-90AF-8AC226B5BA2D}"/>
              </a:ext>
            </a:extLst>
          </p:cNvPr>
          <p:cNvSpPr txBox="1"/>
          <p:nvPr/>
        </p:nvSpPr>
        <p:spPr>
          <a:xfrm>
            <a:off x="801403" y="4220494"/>
            <a:ext cx="108747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Activitatea</a:t>
            </a:r>
            <a:r>
              <a:rPr lang="en-US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5</a:t>
            </a:r>
          </a:p>
        </p:txBody>
      </p:sp>
      <p:sp>
        <p:nvSpPr>
          <p:cNvPr id="37" name="SlideModel shp550">
            <a:extLst>
              <a:ext uri="{FF2B5EF4-FFF2-40B4-BE49-F238E27FC236}">
                <a16:creationId xmlns:a16="http://schemas.microsoft.com/office/drawing/2014/main" id="{6FA61C38-21E8-FC44-86EB-8CC9A8F2328E}"/>
              </a:ext>
            </a:extLst>
          </p:cNvPr>
          <p:cNvSpPr txBox="1"/>
          <p:nvPr/>
        </p:nvSpPr>
        <p:spPr>
          <a:xfrm>
            <a:off x="801403" y="4798036"/>
            <a:ext cx="108747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Activitatea</a:t>
            </a:r>
            <a:r>
              <a:rPr lang="en-US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6</a:t>
            </a:r>
          </a:p>
        </p:txBody>
      </p:sp>
      <p:sp>
        <p:nvSpPr>
          <p:cNvPr id="38" name="SlideModel shp551">
            <a:extLst>
              <a:ext uri="{FF2B5EF4-FFF2-40B4-BE49-F238E27FC236}">
                <a16:creationId xmlns:a16="http://schemas.microsoft.com/office/drawing/2014/main" id="{E22B85D4-B279-C644-A89C-82CF396C926F}"/>
              </a:ext>
            </a:extLst>
          </p:cNvPr>
          <p:cNvSpPr txBox="1"/>
          <p:nvPr/>
        </p:nvSpPr>
        <p:spPr>
          <a:xfrm>
            <a:off x="801403" y="5370750"/>
            <a:ext cx="108747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Activitatea</a:t>
            </a:r>
            <a:r>
              <a:rPr lang="en-US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7</a:t>
            </a:r>
          </a:p>
        </p:txBody>
      </p:sp>
      <p:sp>
        <p:nvSpPr>
          <p:cNvPr id="39" name="SlideModel shp552">
            <a:extLst>
              <a:ext uri="{FF2B5EF4-FFF2-40B4-BE49-F238E27FC236}">
                <a16:creationId xmlns:a16="http://schemas.microsoft.com/office/drawing/2014/main" id="{BA09708D-7215-2445-B292-506391F7205C}"/>
              </a:ext>
            </a:extLst>
          </p:cNvPr>
          <p:cNvSpPr txBox="1"/>
          <p:nvPr/>
        </p:nvSpPr>
        <p:spPr>
          <a:xfrm>
            <a:off x="1956326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T1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SlideModel shp553">
            <a:extLst>
              <a:ext uri="{FF2B5EF4-FFF2-40B4-BE49-F238E27FC236}">
                <a16:creationId xmlns:a16="http://schemas.microsoft.com/office/drawing/2014/main" id="{8022872E-160B-5643-940D-A4F43F5CB155}"/>
              </a:ext>
            </a:extLst>
          </p:cNvPr>
          <p:cNvSpPr txBox="1"/>
          <p:nvPr/>
        </p:nvSpPr>
        <p:spPr>
          <a:xfrm>
            <a:off x="2885505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T2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SlideModel shp554">
            <a:extLst>
              <a:ext uri="{FF2B5EF4-FFF2-40B4-BE49-F238E27FC236}">
                <a16:creationId xmlns:a16="http://schemas.microsoft.com/office/drawing/2014/main" id="{B8F598CB-DF9B-C34C-8F51-144662E20BBE}"/>
              </a:ext>
            </a:extLst>
          </p:cNvPr>
          <p:cNvSpPr txBox="1"/>
          <p:nvPr/>
        </p:nvSpPr>
        <p:spPr>
          <a:xfrm>
            <a:off x="3814684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T3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SlideModel shp555">
            <a:extLst>
              <a:ext uri="{FF2B5EF4-FFF2-40B4-BE49-F238E27FC236}">
                <a16:creationId xmlns:a16="http://schemas.microsoft.com/office/drawing/2014/main" id="{0BEACBA2-9B7A-414F-9646-FFE21585F5AC}"/>
              </a:ext>
            </a:extLst>
          </p:cNvPr>
          <p:cNvSpPr txBox="1"/>
          <p:nvPr/>
        </p:nvSpPr>
        <p:spPr>
          <a:xfrm>
            <a:off x="4743862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T4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SlideModel shp556">
            <a:extLst>
              <a:ext uri="{FF2B5EF4-FFF2-40B4-BE49-F238E27FC236}">
                <a16:creationId xmlns:a16="http://schemas.microsoft.com/office/drawing/2014/main" id="{0F020E21-7805-DD4F-9790-7A3725B18B91}"/>
              </a:ext>
            </a:extLst>
          </p:cNvPr>
          <p:cNvSpPr txBox="1"/>
          <p:nvPr/>
        </p:nvSpPr>
        <p:spPr>
          <a:xfrm>
            <a:off x="5673041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T5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SlideModel shp557">
            <a:extLst>
              <a:ext uri="{FF2B5EF4-FFF2-40B4-BE49-F238E27FC236}">
                <a16:creationId xmlns:a16="http://schemas.microsoft.com/office/drawing/2014/main" id="{EB77D1A7-2A22-834E-A12C-6EB37BFB6E71}"/>
              </a:ext>
            </a:extLst>
          </p:cNvPr>
          <p:cNvSpPr txBox="1"/>
          <p:nvPr/>
        </p:nvSpPr>
        <p:spPr>
          <a:xfrm>
            <a:off x="6602221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T6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SlideModel shp558">
            <a:extLst>
              <a:ext uri="{FF2B5EF4-FFF2-40B4-BE49-F238E27FC236}">
                <a16:creationId xmlns:a16="http://schemas.microsoft.com/office/drawing/2014/main" id="{D684250B-C2BF-5041-AC5C-4A1EA04AE401}"/>
              </a:ext>
            </a:extLst>
          </p:cNvPr>
          <p:cNvSpPr txBox="1"/>
          <p:nvPr/>
        </p:nvSpPr>
        <p:spPr>
          <a:xfrm>
            <a:off x="7531399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T7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SlideModel shp559">
            <a:extLst>
              <a:ext uri="{FF2B5EF4-FFF2-40B4-BE49-F238E27FC236}">
                <a16:creationId xmlns:a16="http://schemas.microsoft.com/office/drawing/2014/main" id="{CBE5036B-BDF3-9E49-9A9E-4B7E81DFCECE}"/>
              </a:ext>
            </a:extLst>
          </p:cNvPr>
          <p:cNvSpPr txBox="1"/>
          <p:nvPr/>
        </p:nvSpPr>
        <p:spPr>
          <a:xfrm>
            <a:off x="8460578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T8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7" name="SlideModel shp560">
            <a:extLst>
              <a:ext uri="{FF2B5EF4-FFF2-40B4-BE49-F238E27FC236}">
                <a16:creationId xmlns:a16="http://schemas.microsoft.com/office/drawing/2014/main" id="{8D9493AA-7E0E-7148-ADD8-0BC046C668A3}"/>
              </a:ext>
            </a:extLst>
          </p:cNvPr>
          <p:cNvSpPr txBox="1"/>
          <p:nvPr/>
        </p:nvSpPr>
        <p:spPr>
          <a:xfrm>
            <a:off x="9389756" y="6030457"/>
            <a:ext cx="360997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T9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SlideModel shp561">
            <a:extLst>
              <a:ext uri="{FF2B5EF4-FFF2-40B4-BE49-F238E27FC236}">
                <a16:creationId xmlns:a16="http://schemas.microsoft.com/office/drawing/2014/main" id="{57CEAE35-4089-3746-A840-AA687452901B}"/>
              </a:ext>
            </a:extLst>
          </p:cNvPr>
          <p:cNvSpPr txBox="1"/>
          <p:nvPr/>
        </p:nvSpPr>
        <p:spPr>
          <a:xfrm>
            <a:off x="10274051" y="6030457"/>
            <a:ext cx="450765" cy="29238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defTabSz="914217"/>
            <a:r>
              <a:rPr lang="ro-RO" sz="1300" dirty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T10</a:t>
            </a:r>
            <a:endParaRPr lang="en-US" sz="1300" dirty="0">
              <a:solidFill>
                <a:srgbClr val="1F497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SlideModel shp562">
            <a:extLst>
              <a:ext uri="{FF2B5EF4-FFF2-40B4-BE49-F238E27FC236}">
                <a16:creationId xmlns:a16="http://schemas.microsoft.com/office/drawing/2014/main" id="{EEB9538A-F71F-4D23-AAD3-DD565414E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167" y="478466"/>
            <a:ext cx="10972801" cy="711081"/>
          </a:xfrm>
        </p:spPr>
        <p:txBody>
          <a:bodyPr/>
          <a:lstStyle/>
          <a:p>
            <a:r>
              <a:rPr lang="ro-RO" dirty="0"/>
              <a:t>Model de diagramă Gantt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110451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B046C-617A-62AA-9516-1BF129E68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336;p29">
            <a:extLst>
              <a:ext uri="{FF2B5EF4-FFF2-40B4-BE49-F238E27FC236}">
                <a16:creationId xmlns:a16="http://schemas.microsoft.com/office/drawing/2014/main" id="{0D9A180E-EA2D-10C8-F612-1221A0E7E7FA}"/>
              </a:ext>
            </a:extLst>
          </p:cNvPr>
          <p:cNvGrpSpPr/>
          <p:nvPr/>
        </p:nvGrpSpPr>
        <p:grpSpPr>
          <a:xfrm>
            <a:off x="2413579" y="1295573"/>
            <a:ext cx="8057775" cy="5046233"/>
            <a:chOff x="0" y="2499"/>
            <a:chExt cx="6873228" cy="4336341"/>
          </a:xfrm>
        </p:grpSpPr>
        <p:sp>
          <p:nvSpPr>
            <p:cNvPr id="19" name="Google Shape;337;p29">
              <a:extLst>
                <a:ext uri="{FF2B5EF4-FFF2-40B4-BE49-F238E27FC236}">
                  <a16:creationId xmlns:a16="http://schemas.microsoft.com/office/drawing/2014/main" id="{CE1D2001-D09D-A3ED-A1B2-3895A471EAC7}"/>
                </a:ext>
              </a:extLst>
            </p:cNvPr>
            <p:cNvSpPr/>
            <p:nvPr/>
          </p:nvSpPr>
          <p:spPr>
            <a:xfrm rot="5400000">
              <a:off x="-236251" y="238750"/>
              <a:ext cx="1575007" cy="1102505"/>
            </a:xfrm>
            <a:prstGeom prst="chevron">
              <a:avLst>
                <a:gd name="adj" fmla="val 50000"/>
              </a:avLst>
            </a:prstGeom>
            <a:solidFill>
              <a:srgbClr val="0070C0"/>
            </a:solidFill>
            <a:ln w="12700" cap="flat" cmpd="sng">
              <a:solidFill>
                <a:srgbClr val="A7D3DA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38;p29">
              <a:extLst>
                <a:ext uri="{FF2B5EF4-FFF2-40B4-BE49-F238E27FC236}">
                  <a16:creationId xmlns:a16="http://schemas.microsoft.com/office/drawing/2014/main" id="{A5FDFAD8-59CA-61D2-BC7F-DA85DF4FA136}"/>
                </a:ext>
              </a:extLst>
            </p:cNvPr>
            <p:cNvSpPr txBox="1"/>
            <p:nvPr/>
          </p:nvSpPr>
          <p:spPr>
            <a:xfrm>
              <a:off x="1" y="553752"/>
              <a:ext cx="1102505" cy="472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Etapa 1</a:t>
              </a:r>
              <a:endParaRPr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339;p29">
              <a:extLst>
                <a:ext uri="{FF2B5EF4-FFF2-40B4-BE49-F238E27FC236}">
                  <a16:creationId xmlns:a16="http://schemas.microsoft.com/office/drawing/2014/main" id="{C883F37A-7274-8399-1207-52EEF78E9339}"/>
                </a:ext>
              </a:extLst>
            </p:cNvPr>
            <p:cNvSpPr/>
            <p:nvPr/>
          </p:nvSpPr>
          <p:spPr>
            <a:xfrm rot="5400000">
              <a:off x="3475989" y="-2370984"/>
              <a:ext cx="1023755" cy="577072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A7D3DA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40;p29">
              <a:extLst>
                <a:ext uri="{FF2B5EF4-FFF2-40B4-BE49-F238E27FC236}">
                  <a16:creationId xmlns:a16="http://schemas.microsoft.com/office/drawing/2014/main" id="{1E76A3BF-2B4F-FEA5-E1EA-428469A497B5}"/>
                </a:ext>
              </a:extLst>
            </p:cNvPr>
            <p:cNvSpPr txBox="1"/>
            <p:nvPr/>
          </p:nvSpPr>
          <p:spPr>
            <a:xfrm>
              <a:off x="1102505" y="52476"/>
              <a:ext cx="5720747" cy="92380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5225" rIns="15225" bIns="15225" anchor="ctr" anchorCtr="0">
              <a:noAutofit/>
            </a:bodyPr>
            <a:lstStyle/>
            <a:p>
              <a:pPr marL="228600" marR="0" lvl="1" indent="-762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762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341;p29">
              <a:extLst>
                <a:ext uri="{FF2B5EF4-FFF2-40B4-BE49-F238E27FC236}">
                  <a16:creationId xmlns:a16="http://schemas.microsoft.com/office/drawing/2014/main" id="{A61146B5-DFA7-AB76-5061-F8FF2ACEAE0F}"/>
                </a:ext>
              </a:extLst>
            </p:cNvPr>
            <p:cNvSpPr/>
            <p:nvPr/>
          </p:nvSpPr>
          <p:spPr>
            <a:xfrm rot="5400000">
              <a:off x="-236251" y="1619417"/>
              <a:ext cx="1575007" cy="1102505"/>
            </a:xfrm>
            <a:prstGeom prst="chevron">
              <a:avLst>
                <a:gd name="adj" fmla="val 50000"/>
              </a:avLst>
            </a:prstGeom>
            <a:solidFill>
              <a:srgbClr val="0070C0"/>
            </a:solidFill>
            <a:ln w="12700" cap="flat" cmpd="sng">
              <a:solidFill>
                <a:srgbClr val="A7D3DA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42;p29">
              <a:extLst>
                <a:ext uri="{FF2B5EF4-FFF2-40B4-BE49-F238E27FC236}">
                  <a16:creationId xmlns:a16="http://schemas.microsoft.com/office/drawing/2014/main" id="{1EDB91E4-1B81-C7FE-CC2B-DB91674EDCFF}"/>
                </a:ext>
              </a:extLst>
            </p:cNvPr>
            <p:cNvSpPr txBox="1"/>
            <p:nvPr/>
          </p:nvSpPr>
          <p:spPr>
            <a:xfrm>
              <a:off x="1" y="1934419"/>
              <a:ext cx="1102505" cy="472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Etapa 2</a:t>
              </a:r>
              <a:endParaRPr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343;p29">
              <a:extLst>
                <a:ext uri="{FF2B5EF4-FFF2-40B4-BE49-F238E27FC236}">
                  <a16:creationId xmlns:a16="http://schemas.microsoft.com/office/drawing/2014/main" id="{BA1BFB12-E27B-98B5-582F-284ED7330DF4}"/>
                </a:ext>
              </a:extLst>
            </p:cNvPr>
            <p:cNvSpPr/>
            <p:nvPr/>
          </p:nvSpPr>
          <p:spPr>
            <a:xfrm rot="5400000">
              <a:off x="3475989" y="-990317"/>
              <a:ext cx="1023755" cy="577072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A7D3DA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44;p29">
              <a:extLst>
                <a:ext uri="{FF2B5EF4-FFF2-40B4-BE49-F238E27FC236}">
                  <a16:creationId xmlns:a16="http://schemas.microsoft.com/office/drawing/2014/main" id="{0D274967-6E44-9718-9D64-BA675F55D064}"/>
                </a:ext>
              </a:extLst>
            </p:cNvPr>
            <p:cNvSpPr txBox="1"/>
            <p:nvPr/>
          </p:nvSpPr>
          <p:spPr>
            <a:xfrm>
              <a:off x="1102505" y="1433143"/>
              <a:ext cx="5720747" cy="92380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5225" rIns="15225" bIns="15225" anchor="ctr" anchorCtr="0">
              <a:noAutofit/>
            </a:bodyPr>
            <a:lstStyle/>
            <a:p>
              <a:pPr marL="228600" marR="0" lvl="1" indent="-762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762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345;p29">
              <a:extLst>
                <a:ext uri="{FF2B5EF4-FFF2-40B4-BE49-F238E27FC236}">
                  <a16:creationId xmlns:a16="http://schemas.microsoft.com/office/drawing/2014/main" id="{0F0490D1-81C0-2665-23C7-222800E3F7C1}"/>
                </a:ext>
              </a:extLst>
            </p:cNvPr>
            <p:cNvSpPr/>
            <p:nvPr/>
          </p:nvSpPr>
          <p:spPr>
            <a:xfrm rot="5400000">
              <a:off x="-236251" y="3000084"/>
              <a:ext cx="1575007" cy="1102505"/>
            </a:xfrm>
            <a:prstGeom prst="chevron">
              <a:avLst>
                <a:gd name="adj" fmla="val 50000"/>
              </a:avLst>
            </a:prstGeom>
            <a:solidFill>
              <a:srgbClr val="0070C0"/>
            </a:solidFill>
            <a:ln w="12700" cap="flat" cmpd="sng">
              <a:solidFill>
                <a:srgbClr val="A7D3DA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46;p29">
              <a:extLst>
                <a:ext uri="{FF2B5EF4-FFF2-40B4-BE49-F238E27FC236}">
                  <a16:creationId xmlns:a16="http://schemas.microsoft.com/office/drawing/2014/main" id="{495DEDFF-0D63-8351-8A17-6AF242FD12C2}"/>
                </a:ext>
              </a:extLst>
            </p:cNvPr>
            <p:cNvSpPr txBox="1"/>
            <p:nvPr/>
          </p:nvSpPr>
          <p:spPr>
            <a:xfrm>
              <a:off x="1" y="3315086"/>
              <a:ext cx="1102505" cy="472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16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Etapa 3</a:t>
              </a:r>
              <a:endParaRPr sz="1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347;p29">
              <a:extLst>
                <a:ext uri="{FF2B5EF4-FFF2-40B4-BE49-F238E27FC236}">
                  <a16:creationId xmlns:a16="http://schemas.microsoft.com/office/drawing/2014/main" id="{C3CF487E-25B0-FECE-26EF-EC57693658EA}"/>
                </a:ext>
              </a:extLst>
            </p:cNvPr>
            <p:cNvSpPr/>
            <p:nvPr/>
          </p:nvSpPr>
          <p:spPr>
            <a:xfrm rot="5400000">
              <a:off x="3475989" y="390349"/>
              <a:ext cx="1023755" cy="577072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A7D3DA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8;p29">
              <a:extLst>
                <a:ext uri="{FF2B5EF4-FFF2-40B4-BE49-F238E27FC236}">
                  <a16:creationId xmlns:a16="http://schemas.microsoft.com/office/drawing/2014/main" id="{DE745CBE-1AA1-10DC-FE50-4D0CC7CEB5AF}"/>
                </a:ext>
              </a:extLst>
            </p:cNvPr>
            <p:cNvSpPr txBox="1"/>
            <p:nvPr/>
          </p:nvSpPr>
          <p:spPr>
            <a:xfrm>
              <a:off x="1102505" y="2813809"/>
              <a:ext cx="5720747" cy="92380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5225" rIns="15225" bIns="15225" anchor="ctr" anchorCtr="0">
              <a:noAutofit/>
            </a:bodyPr>
            <a:lstStyle/>
            <a:p>
              <a:pPr marL="228600" marR="0" lvl="1" indent="-762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76200" algn="l" rtl="0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7968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Arrow 6">
            <a:extLst>
              <a:ext uri="{FF2B5EF4-FFF2-40B4-BE49-F238E27FC236}">
                <a16:creationId xmlns:a16="http://schemas.microsoft.com/office/drawing/2014/main" id="{F6172A1D-8984-454F-BF22-527016332DD7}"/>
              </a:ext>
            </a:extLst>
          </p:cNvPr>
          <p:cNvSpPr/>
          <p:nvPr/>
        </p:nvSpPr>
        <p:spPr>
          <a:xfrm>
            <a:off x="9071323" y="2978997"/>
            <a:ext cx="2647712" cy="1160377"/>
          </a:xfrm>
          <a:prstGeom prst="homePlate">
            <a:avLst/>
          </a:prstGeom>
          <a:solidFill>
            <a:srgbClr val="00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altLang="ko-KR" sz="2700" dirty="0"/>
              <a:t>    </a:t>
            </a:r>
            <a:r>
              <a:rPr lang="ro-RO" altLang="ko-K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5</a:t>
            </a:r>
            <a:endParaRPr lang="ko-KR" alt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3F1DFE-389F-41C1-9FF2-E1D7BB0FAB7F}"/>
              </a:ext>
            </a:extLst>
          </p:cNvPr>
          <p:cNvSpPr/>
          <p:nvPr/>
        </p:nvSpPr>
        <p:spPr>
          <a:xfrm>
            <a:off x="6838529" y="2978996"/>
            <a:ext cx="2846632" cy="1160378"/>
          </a:xfrm>
          <a:prstGeom prst="homePlate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altLang="ko-KR" sz="2700" dirty="0"/>
              <a:t>      </a:t>
            </a:r>
            <a:r>
              <a:rPr lang="ro-RO" altLang="ko-K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4</a:t>
            </a:r>
            <a:endParaRPr lang="ko-KR" alt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3392B3E3-8962-4410-ADF0-CC0CF3A87C3D}"/>
              </a:ext>
            </a:extLst>
          </p:cNvPr>
          <p:cNvSpPr/>
          <p:nvPr/>
        </p:nvSpPr>
        <p:spPr>
          <a:xfrm>
            <a:off x="4672684" y="2978995"/>
            <a:ext cx="2846632" cy="1160379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altLang="ko-KR" sz="2700" dirty="0"/>
              <a:t>    </a:t>
            </a:r>
            <a:r>
              <a:rPr lang="ro-RO" altLang="ko-K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3</a:t>
            </a:r>
            <a:endParaRPr lang="ko-KR" alt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68B2925-B79E-4FA1-A391-26D8BA40D9C9}"/>
              </a:ext>
            </a:extLst>
          </p:cNvPr>
          <p:cNvSpPr/>
          <p:nvPr/>
        </p:nvSpPr>
        <p:spPr>
          <a:xfrm>
            <a:off x="2506839" y="2978994"/>
            <a:ext cx="2748309" cy="116038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altLang="ko-KR" sz="2700" dirty="0"/>
              <a:t>  </a:t>
            </a:r>
            <a:r>
              <a:rPr lang="ro-RO" altLang="ko-K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2  </a:t>
            </a:r>
            <a:endParaRPr lang="ko-KR" alt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사각형: 둥근 모서리 620">
            <a:extLst>
              <a:ext uri="{FF2B5EF4-FFF2-40B4-BE49-F238E27FC236}">
                <a16:creationId xmlns:a16="http://schemas.microsoft.com/office/drawing/2014/main" id="{80080D9A-9A8F-4042-9A37-DDACC8ED4592}"/>
              </a:ext>
            </a:extLst>
          </p:cNvPr>
          <p:cNvSpPr/>
          <p:nvPr/>
        </p:nvSpPr>
        <p:spPr>
          <a:xfrm>
            <a:off x="361489" y="2347040"/>
            <a:ext cx="11565040" cy="2424293"/>
          </a:xfrm>
          <a:prstGeom prst="roundRect">
            <a:avLst/>
          </a:prstGeom>
          <a:noFill/>
          <a:ln w="825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5" name="화살표: 오각형 662">
            <a:extLst>
              <a:ext uri="{FF2B5EF4-FFF2-40B4-BE49-F238E27FC236}">
                <a16:creationId xmlns:a16="http://schemas.microsoft.com/office/drawing/2014/main" id="{829C944A-45CA-421E-81FD-615F90962443}"/>
              </a:ext>
            </a:extLst>
          </p:cNvPr>
          <p:cNvSpPr/>
          <p:nvPr/>
        </p:nvSpPr>
        <p:spPr>
          <a:xfrm>
            <a:off x="472965" y="2978995"/>
            <a:ext cx="2590993" cy="1160381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altLang="ko-K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1</a:t>
            </a:r>
            <a:endParaRPr lang="ko-KR" alt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4972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215;p23">
            <a:extLst>
              <a:ext uri="{FF2B5EF4-FFF2-40B4-BE49-F238E27FC236}">
                <a16:creationId xmlns:a16="http://schemas.microsoft.com/office/drawing/2014/main" id="{198D1089-4126-E0AF-F2EF-DE9647FBD97D}"/>
              </a:ext>
            </a:extLst>
          </p:cNvPr>
          <p:cNvGrpSpPr/>
          <p:nvPr/>
        </p:nvGrpSpPr>
        <p:grpSpPr>
          <a:xfrm>
            <a:off x="2946853" y="1777315"/>
            <a:ext cx="6499524" cy="3700462"/>
            <a:chOff x="0" y="0"/>
            <a:chExt cx="6499524" cy="3700462"/>
          </a:xfrm>
        </p:grpSpPr>
        <p:sp>
          <p:nvSpPr>
            <p:cNvPr id="5" name="Google Shape;216;p23">
              <a:extLst>
                <a:ext uri="{FF2B5EF4-FFF2-40B4-BE49-F238E27FC236}">
                  <a16:creationId xmlns:a16="http://schemas.microsoft.com/office/drawing/2014/main" id="{E45CD390-1371-EF0D-E93E-0D5DE7F22A88}"/>
                </a:ext>
              </a:extLst>
            </p:cNvPr>
            <p:cNvSpPr/>
            <p:nvPr/>
          </p:nvSpPr>
          <p:spPr>
            <a:xfrm>
              <a:off x="0" y="0"/>
              <a:ext cx="5524596" cy="1110138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FCE693"/>
                </a:gs>
                <a:gs pos="50000">
                  <a:srgbClr val="FFE57D"/>
                </a:gs>
                <a:gs pos="100000">
                  <a:srgbClr val="E3CF65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17;p23">
              <a:extLst>
                <a:ext uri="{FF2B5EF4-FFF2-40B4-BE49-F238E27FC236}">
                  <a16:creationId xmlns:a16="http://schemas.microsoft.com/office/drawing/2014/main" id="{4F47B070-BB44-0951-61C6-A7ABB1E38CA7}"/>
                </a:ext>
              </a:extLst>
            </p:cNvPr>
            <p:cNvSpPr txBox="1"/>
            <p:nvPr/>
          </p:nvSpPr>
          <p:spPr>
            <a:xfrm>
              <a:off x="32515" y="32515"/>
              <a:ext cx="4326669" cy="10451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2875" tIns="182875" rIns="182875" bIns="1828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218;p23">
              <a:extLst>
                <a:ext uri="{FF2B5EF4-FFF2-40B4-BE49-F238E27FC236}">
                  <a16:creationId xmlns:a16="http://schemas.microsoft.com/office/drawing/2014/main" id="{C7E9D825-023F-15F8-C0F3-FD0CFD59CA88}"/>
                </a:ext>
              </a:extLst>
            </p:cNvPr>
            <p:cNvSpPr/>
            <p:nvPr/>
          </p:nvSpPr>
          <p:spPr>
            <a:xfrm>
              <a:off x="487464" y="1295162"/>
              <a:ext cx="5524596" cy="1110138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5CA1AD"/>
                </a:gs>
                <a:gs pos="50000">
                  <a:srgbClr val="3C98A6"/>
                </a:gs>
                <a:gs pos="100000">
                  <a:srgbClr val="318896"/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9;p23">
              <a:extLst>
                <a:ext uri="{FF2B5EF4-FFF2-40B4-BE49-F238E27FC236}">
                  <a16:creationId xmlns:a16="http://schemas.microsoft.com/office/drawing/2014/main" id="{FDA2470A-75A3-9DB3-17DB-45428275D54D}"/>
                </a:ext>
              </a:extLst>
            </p:cNvPr>
            <p:cNvSpPr txBox="1"/>
            <p:nvPr/>
          </p:nvSpPr>
          <p:spPr>
            <a:xfrm>
              <a:off x="519979" y="1327677"/>
              <a:ext cx="4250511" cy="10451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2875" tIns="182875" rIns="182875" bIns="18287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4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220;p23">
              <a:extLst>
                <a:ext uri="{FF2B5EF4-FFF2-40B4-BE49-F238E27FC236}">
                  <a16:creationId xmlns:a16="http://schemas.microsoft.com/office/drawing/2014/main" id="{B17EA196-1DF6-8276-824F-0B5A8E5528CA}"/>
                </a:ext>
              </a:extLst>
            </p:cNvPr>
            <p:cNvSpPr/>
            <p:nvPr/>
          </p:nvSpPr>
          <p:spPr>
            <a:xfrm>
              <a:off x="974928" y="2590324"/>
              <a:ext cx="5524596" cy="1110138"/>
            </a:xfrm>
            <a:prstGeom prst="roundRect">
              <a:avLst>
                <a:gd name="adj" fmla="val 10000"/>
              </a:avLst>
            </a:prstGeom>
            <a:solidFill>
              <a:srgbClr val="0070C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274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22;p23">
              <a:extLst>
                <a:ext uri="{FF2B5EF4-FFF2-40B4-BE49-F238E27FC236}">
                  <a16:creationId xmlns:a16="http://schemas.microsoft.com/office/drawing/2014/main" id="{CEE8F5CF-129F-5952-303E-7B47A5B73FFC}"/>
                </a:ext>
              </a:extLst>
            </p:cNvPr>
            <p:cNvSpPr/>
            <p:nvPr/>
          </p:nvSpPr>
          <p:spPr>
            <a:xfrm>
              <a:off x="5163422" y="1202271"/>
              <a:ext cx="757" cy="757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FDF4D8">
                <a:alpha val="89803"/>
              </a:srgbClr>
            </a:solidFill>
            <a:ln w="9525" cap="flat" cmpd="sng">
              <a:solidFill>
                <a:srgbClr val="FDF4D8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23;p23">
              <a:extLst>
                <a:ext uri="{FF2B5EF4-FFF2-40B4-BE49-F238E27FC236}">
                  <a16:creationId xmlns:a16="http://schemas.microsoft.com/office/drawing/2014/main" id="{8D93BBD8-652D-B431-422C-B9D631CAE869}"/>
                </a:ext>
              </a:extLst>
            </p:cNvPr>
            <p:cNvSpPr txBox="1"/>
            <p:nvPr/>
          </p:nvSpPr>
          <p:spPr>
            <a:xfrm>
              <a:off x="5163592" y="1202271"/>
              <a:ext cx="417" cy="5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224;p23">
              <a:extLst>
                <a:ext uri="{FF2B5EF4-FFF2-40B4-BE49-F238E27FC236}">
                  <a16:creationId xmlns:a16="http://schemas.microsoft.com/office/drawing/2014/main" id="{289E9BDA-9A25-7176-3D53-E232AF78CBEB}"/>
                </a:ext>
              </a:extLst>
            </p:cNvPr>
            <p:cNvSpPr/>
            <p:nvPr/>
          </p:nvSpPr>
          <p:spPr>
            <a:xfrm>
              <a:off x="5651009" y="2490155"/>
              <a:ext cx="512" cy="512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rgbClr val="CDDCDF">
                <a:alpha val="89803"/>
              </a:srgbClr>
            </a:solidFill>
            <a:ln w="9525" cap="flat" cmpd="sng">
              <a:solidFill>
                <a:srgbClr val="CDDCD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25;p23">
              <a:extLst>
                <a:ext uri="{FF2B5EF4-FFF2-40B4-BE49-F238E27FC236}">
                  <a16:creationId xmlns:a16="http://schemas.microsoft.com/office/drawing/2014/main" id="{396D5485-0C56-BC8A-047F-390D526F94F9}"/>
                </a:ext>
              </a:extLst>
            </p:cNvPr>
            <p:cNvSpPr txBox="1"/>
            <p:nvPr/>
          </p:nvSpPr>
          <p:spPr>
            <a:xfrm>
              <a:off x="5651124" y="2490155"/>
              <a:ext cx="282" cy="3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350" tIns="6350" rIns="6350" bIns="6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7D906AD-C49E-875D-4691-2D0BC9196A55}"/>
              </a:ext>
            </a:extLst>
          </p:cNvPr>
          <p:cNvSpPr txBox="1"/>
          <p:nvPr/>
        </p:nvSpPr>
        <p:spPr>
          <a:xfrm>
            <a:off x="3087329" y="1858297"/>
            <a:ext cx="210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1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E83A95-8A7E-4738-EAD9-53FBEA4AA53E}"/>
              </a:ext>
            </a:extLst>
          </p:cNvPr>
          <p:cNvSpPr txBox="1"/>
          <p:nvPr/>
        </p:nvSpPr>
        <p:spPr>
          <a:xfrm>
            <a:off x="3487984" y="3077186"/>
            <a:ext cx="210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2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760F50-99A7-A204-B5AF-B0A564150F55}"/>
              </a:ext>
            </a:extLst>
          </p:cNvPr>
          <p:cNvSpPr txBox="1"/>
          <p:nvPr/>
        </p:nvSpPr>
        <p:spPr>
          <a:xfrm>
            <a:off x="3991897" y="4367639"/>
            <a:ext cx="210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 3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570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936BD-6A44-6999-8A34-A2008A416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286;p27">
            <a:extLst>
              <a:ext uri="{FF2B5EF4-FFF2-40B4-BE49-F238E27FC236}">
                <a16:creationId xmlns:a16="http://schemas.microsoft.com/office/drawing/2014/main" id="{B33F9BC7-7A22-DC5F-3739-93E2099AB329}"/>
              </a:ext>
            </a:extLst>
          </p:cNvPr>
          <p:cNvGrpSpPr/>
          <p:nvPr/>
        </p:nvGrpSpPr>
        <p:grpSpPr>
          <a:xfrm>
            <a:off x="2405994" y="2093468"/>
            <a:ext cx="7754005" cy="3433587"/>
            <a:chOff x="0" y="-943"/>
            <a:chExt cx="7754005" cy="3433587"/>
          </a:xfrm>
        </p:grpSpPr>
        <p:sp>
          <p:nvSpPr>
            <p:cNvPr id="6" name="Google Shape;287;p27">
              <a:extLst>
                <a:ext uri="{FF2B5EF4-FFF2-40B4-BE49-F238E27FC236}">
                  <a16:creationId xmlns:a16="http://schemas.microsoft.com/office/drawing/2014/main" id="{992D4683-F284-2EDE-1CA9-0DA5481527DE}"/>
                </a:ext>
              </a:extLst>
            </p:cNvPr>
            <p:cNvSpPr/>
            <p:nvPr/>
          </p:nvSpPr>
          <p:spPr>
            <a:xfrm rot="5400000">
              <a:off x="4830018" y="-1926223"/>
              <a:ext cx="885411" cy="496256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A7D3DA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88;p27">
              <a:extLst>
                <a:ext uri="{FF2B5EF4-FFF2-40B4-BE49-F238E27FC236}">
                  <a16:creationId xmlns:a16="http://schemas.microsoft.com/office/drawing/2014/main" id="{EBDFACBB-A1D7-63F2-2DBC-1041D97388D0}"/>
                </a:ext>
              </a:extLst>
            </p:cNvPr>
            <p:cNvSpPr txBox="1"/>
            <p:nvPr/>
          </p:nvSpPr>
          <p:spPr>
            <a:xfrm>
              <a:off x="2791442" y="155575"/>
              <a:ext cx="4919341" cy="7989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43800" rIns="87625" bIns="43800" anchor="ctr" anchorCtr="0">
              <a:noAutofit/>
            </a:bodyPr>
            <a:lstStyle/>
            <a:p>
              <a:pPr marL="228600" marR="0" lvl="1" indent="-825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endParaRPr sz="2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82550" algn="l" rtl="0">
                <a:lnSpc>
                  <a:spcPct val="90000"/>
                </a:lnSpc>
                <a:spcBef>
                  <a:spcPts val="345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endParaRPr sz="2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289;p27">
              <a:extLst>
                <a:ext uri="{FF2B5EF4-FFF2-40B4-BE49-F238E27FC236}">
                  <a16:creationId xmlns:a16="http://schemas.microsoft.com/office/drawing/2014/main" id="{300B973B-9AFB-31A6-18FC-C7E652542585}"/>
                </a:ext>
              </a:extLst>
            </p:cNvPr>
            <p:cNvSpPr/>
            <p:nvPr/>
          </p:nvSpPr>
          <p:spPr>
            <a:xfrm>
              <a:off x="0" y="1676"/>
              <a:ext cx="2791442" cy="110676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98BFC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90;p27">
              <a:extLst>
                <a:ext uri="{FF2B5EF4-FFF2-40B4-BE49-F238E27FC236}">
                  <a16:creationId xmlns:a16="http://schemas.microsoft.com/office/drawing/2014/main" id="{15ACEDAE-3E42-CD59-BC25-AFC1B080920A}"/>
                </a:ext>
              </a:extLst>
            </p:cNvPr>
            <p:cNvSpPr txBox="1"/>
            <p:nvPr/>
          </p:nvSpPr>
          <p:spPr>
            <a:xfrm>
              <a:off x="108056" y="-943"/>
              <a:ext cx="2683386" cy="998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8100" tIns="59050" rIns="118100" bIns="5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1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291;p27">
              <a:extLst>
                <a:ext uri="{FF2B5EF4-FFF2-40B4-BE49-F238E27FC236}">
                  <a16:creationId xmlns:a16="http://schemas.microsoft.com/office/drawing/2014/main" id="{FDF19093-45EE-32A3-886A-CC4288394457}"/>
                </a:ext>
              </a:extLst>
            </p:cNvPr>
            <p:cNvSpPr/>
            <p:nvPr/>
          </p:nvSpPr>
          <p:spPr>
            <a:xfrm rot="5400000">
              <a:off x="4830018" y="-764120"/>
              <a:ext cx="885411" cy="496256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A7D3DA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92;p27">
              <a:extLst>
                <a:ext uri="{FF2B5EF4-FFF2-40B4-BE49-F238E27FC236}">
                  <a16:creationId xmlns:a16="http://schemas.microsoft.com/office/drawing/2014/main" id="{7064F55E-2EE2-6395-E2C4-C96EAE7DB30A}"/>
                </a:ext>
              </a:extLst>
            </p:cNvPr>
            <p:cNvSpPr txBox="1"/>
            <p:nvPr/>
          </p:nvSpPr>
          <p:spPr>
            <a:xfrm>
              <a:off x="2791442" y="1317678"/>
              <a:ext cx="4919341" cy="7989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43800" rIns="87625" bIns="43800" anchor="ctr" anchorCtr="0">
              <a:noAutofit/>
            </a:bodyPr>
            <a:lstStyle/>
            <a:p>
              <a:pPr marL="228600" marR="0" lvl="1" indent="-825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82550" algn="l" rtl="0">
                <a:lnSpc>
                  <a:spcPct val="90000"/>
                </a:lnSpc>
                <a:spcBef>
                  <a:spcPts val="345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293;p27">
              <a:extLst>
                <a:ext uri="{FF2B5EF4-FFF2-40B4-BE49-F238E27FC236}">
                  <a16:creationId xmlns:a16="http://schemas.microsoft.com/office/drawing/2014/main" id="{5024EE32-F7FA-3AF3-3D7F-F1B843CA3F62}"/>
                </a:ext>
              </a:extLst>
            </p:cNvPr>
            <p:cNvSpPr/>
            <p:nvPr/>
          </p:nvSpPr>
          <p:spPr>
            <a:xfrm>
              <a:off x="0" y="1163779"/>
              <a:ext cx="2791442" cy="110676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98BFC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94;p27">
              <a:extLst>
                <a:ext uri="{FF2B5EF4-FFF2-40B4-BE49-F238E27FC236}">
                  <a16:creationId xmlns:a16="http://schemas.microsoft.com/office/drawing/2014/main" id="{57406FC3-7188-FDB3-BD4C-8B0ED37657C5}"/>
                </a:ext>
              </a:extLst>
            </p:cNvPr>
            <p:cNvSpPr txBox="1"/>
            <p:nvPr/>
          </p:nvSpPr>
          <p:spPr>
            <a:xfrm>
              <a:off x="54028" y="1217807"/>
              <a:ext cx="2683386" cy="998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8100" tIns="59050" rIns="118100" bIns="5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1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295;p27">
              <a:extLst>
                <a:ext uri="{FF2B5EF4-FFF2-40B4-BE49-F238E27FC236}">
                  <a16:creationId xmlns:a16="http://schemas.microsoft.com/office/drawing/2014/main" id="{C059837D-9BE6-FF1D-4F58-1CCC590E4BB1}"/>
                </a:ext>
              </a:extLst>
            </p:cNvPr>
            <p:cNvSpPr/>
            <p:nvPr/>
          </p:nvSpPr>
          <p:spPr>
            <a:xfrm rot="5400000">
              <a:off x="4830018" y="397981"/>
              <a:ext cx="885411" cy="496256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 w="12700" cap="flat" cmpd="sng">
              <a:solidFill>
                <a:srgbClr val="A7D3DA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96;p27">
              <a:extLst>
                <a:ext uri="{FF2B5EF4-FFF2-40B4-BE49-F238E27FC236}">
                  <a16:creationId xmlns:a16="http://schemas.microsoft.com/office/drawing/2014/main" id="{4706280E-322D-097C-B9CC-0B3187A50B67}"/>
                </a:ext>
              </a:extLst>
            </p:cNvPr>
            <p:cNvSpPr txBox="1"/>
            <p:nvPr/>
          </p:nvSpPr>
          <p:spPr>
            <a:xfrm>
              <a:off x="2791442" y="2479779"/>
              <a:ext cx="4919341" cy="7989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43800" rIns="87625" bIns="43800" anchor="ctr" anchorCtr="0">
              <a:noAutofit/>
            </a:bodyPr>
            <a:lstStyle/>
            <a:p>
              <a:pPr marL="228600" marR="0" lvl="1" indent="-825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endParaRPr sz="2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228600" marR="0" lvl="1" indent="-82550" algn="l" rtl="0">
                <a:lnSpc>
                  <a:spcPct val="90000"/>
                </a:lnSpc>
                <a:spcBef>
                  <a:spcPts val="345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alibri"/>
                <a:buNone/>
              </a:pPr>
              <a:endParaRPr sz="2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297;p27">
              <a:extLst>
                <a:ext uri="{FF2B5EF4-FFF2-40B4-BE49-F238E27FC236}">
                  <a16:creationId xmlns:a16="http://schemas.microsoft.com/office/drawing/2014/main" id="{74B8CF6A-72DB-33EE-BB63-F8C90AFA972F}"/>
                </a:ext>
              </a:extLst>
            </p:cNvPr>
            <p:cNvSpPr/>
            <p:nvPr/>
          </p:nvSpPr>
          <p:spPr>
            <a:xfrm>
              <a:off x="0" y="2325881"/>
              <a:ext cx="2791442" cy="110676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98BFC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98;p27">
              <a:extLst>
                <a:ext uri="{FF2B5EF4-FFF2-40B4-BE49-F238E27FC236}">
                  <a16:creationId xmlns:a16="http://schemas.microsoft.com/office/drawing/2014/main" id="{DAE07A11-4499-A754-17E5-DF12AC158009}"/>
                </a:ext>
              </a:extLst>
            </p:cNvPr>
            <p:cNvSpPr txBox="1"/>
            <p:nvPr/>
          </p:nvSpPr>
          <p:spPr>
            <a:xfrm>
              <a:off x="54028" y="2379909"/>
              <a:ext cx="2683386" cy="998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8100" tIns="59050" rIns="118100" bIns="5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31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5865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87;p31">
            <a:extLst>
              <a:ext uri="{FF2B5EF4-FFF2-40B4-BE49-F238E27FC236}">
                <a16:creationId xmlns:a16="http://schemas.microsoft.com/office/drawing/2014/main" id="{340241F7-DB04-0149-5BEF-E88A74B61A65}"/>
              </a:ext>
            </a:extLst>
          </p:cNvPr>
          <p:cNvSpPr/>
          <p:nvPr/>
        </p:nvSpPr>
        <p:spPr>
          <a:xfrm>
            <a:off x="2317256" y="1930673"/>
            <a:ext cx="7315175" cy="375231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BEDF0"/>
          </a:solidFill>
          <a:ln>
            <a:solidFill>
              <a:srgbClr val="00206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389;p31">
            <a:extLst>
              <a:ext uri="{FF2B5EF4-FFF2-40B4-BE49-F238E27FC236}">
                <a16:creationId xmlns:a16="http://schemas.microsoft.com/office/drawing/2014/main" id="{63D36FFF-ADBA-BB64-4329-042B4D378B7E}"/>
              </a:ext>
            </a:extLst>
          </p:cNvPr>
          <p:cNvSpPr txBox="1"/>
          <p:nvPr/>
        </p:nvSpPr>
        <p:spPr>
          <a:xfrm>
            <a:off x="2429993" y="3230471"/>
            <a:ext cx="2595802" cy="11633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spcFirstLastPara="1" wrap="square" lIns="87625" tIns="87625" rIns="87625" bIns="876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Programul</a:t>
            </a:r>
            <a:r>
              <a:rPr lang="en-US" sz="23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2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analiză</a:t>
            </a:r>
            <a:r>
              <a:rPr lang="en-US" sz="23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statistică</a:t>
            </a:r>
            <a:r>
              <a:rPr lang="en-US" sz="23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folosit</a:t>
            </a:r>
            <a:endParaRPr sz="23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390;p31">
            <a:extLst>
              <a:ext uri="{FF2B5EF4-FFF2-40B4-BE49-F238E27FC236}">
                <a16:creationId xmlns:a16="http://schemas.microsoft.com/office/drawing/2014/main" id="{81E722F6-0760-7387-EE47-95E5139784B2}"/>
              </a:ext>
            </a:extLst>
          </p:cNvPr>
          <p:cNvSpPr/>
          <p:nvPr/>
        </p:nvSpPr>
        <p:spPr>
          <a:xfrm>
            <a:off x="5338451" y="3079842"/>
            <a:ext cx="3052078" cy="145398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D9DAB"/>
              </a:gs>
              <a:gs pos="50000">
                <a:srgbClr val="3D95A4"/>
              </a:gs>
              <a:gs pos="100000">
                <a:srgbClr val="328595"/>
              </a:gs>
            </a:gsLst>
            <a:lin ang="5400000" scaled="0"/>
          </a:gradFill>
          <a:ln>
            <a:solidFill>
              <a:srgbClr val="00206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391;p31">
            <a:extLst>
              <a:ext uri="{FF2B5EF4-FFF2-40B4-BE49-F238E27FC236}">
                <a16:creationId xmlns:a16="http://schemas.microsoft.com/office/drawing/2014/main" id="{30A42DE4-2E4A-790E-488A-E8FDA7C7FE16}"/>
              </a:ext>
            </a:extLst>
          </p:cNvPr>
          <p:cNvSpPr txBox="1"/>
          <p:nvPr/>
        </p:nvSpPr>
        <p:spPr>
          <a:xfrm>
            <a:off x="5409428" y="3150819"/>
            <a:ext cx="2910124" cy="1312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7625" tIns="87625" rIns="87625" bIns="876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Testele</a:t>
            </a:r>
            <a:r>
              <a:rPr lang="en-US" sz="23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00" dirty="0" err="1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folosite</a:t>
            </a:r>
            <a:endParaRPr sz="2300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858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955F3-A1A1-321B-54AD-642CFD59C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957F8E3F-9605-5279-5871-AEB8481FB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044" y="768350"/>
            <a:ext cx="10515600" cy="718830"/>
          </a:xfrm>
        </p:spPr>
        <p:txBody>
          <a:bodyPr>
            <a:normAutofit/>
          </a:bodyPr>
          <a:lstStyle/>
          <a:p>
            <a:r>
              <a:rPr lang="ro-RO" sz="4000" dirty="0"/>
              <a:t>b. pentru capitolul Rezultate</a:t>
            </a:r>
            <a:endParaRPr lang="en-US" sz="4000" dirty="0"/>
          </a:p>
        </p:txBody>
      </p:sp>
      <p:graphicFrame>
        <p:nvGraphicFramePr>
          <p:cNvPr id="18" name="Content Placeholder 6">
            <a:extLst>
              <a:ext uri="{FF2B5EF4-FFF2-40B4-BE49-F238E27FC236}">
                <a16:creationId xmlns:a16="http://schemas.microsoft.com/office/drawing/2014/main" id="{08B38742-2C96-BE69-82B1-3F45E68DDC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218826"/>
              </p:ext>
            </p:extLst>
          </p:nvPr>
        </p:nvGraphicFramePr>
        <p:xfrm>
          <a:off x="2953723" y="1856512"/>
          <a:ext cx="5836314" cy="4526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407">
                  <a:extLst>
                    <a:ext uri="{9D8B030D-6E8A-4147-A177-3AD203B41FA5}">
                      <a16:colId xmlns:a16="http://schemas.microsoft.com/office/drawing/2014/main" val="4033441946"/>
                    </a:ext>
                  </a:extLst>
                </a:gridCol>
                <a:gridCol w="1468231">
                  <a:extLst>
                    <a:ext uri="{9D8B030D-6E8A-4147-A177-3AD203B41FA5}">
                      <a16:colId xmlns:a16="http://schemas.microsoft.com/office/drawing/2014/main" val="82972461"/>
                    </a:ext>
                  </a:extLst>
                </a:gridCol>
                <a:gridCol w="1582994">
                  <a:extLst>
                    <a:ext uri="{9D8B030D-6E8A-4147-A177-3AD203B41FA5}">
                      <a16:colId xmlns:a16="http://schemas.microsoft.com/office/drawing/2014/main" val="2648046266"/>
                    </a:ext>
                  </a:extLst>
                </a:gridCol>
                <a:gridCol w="1366682">
                  <a:extLst>
                    <a:ext uri="{9D8B030D-6E8A-4147-A177-3AD203B41FA5}">
                      <a16:colId xmlns:a16="http://schemas.microsoft.com/office/drawing/2014/main" val="568552499"/>
                    </a:ext>
                  </a:extLst>
                </a:gridCol>
              </a:tblGrid>
              <a:tr h="4318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Evaluare </a:t>
                      </a:r>
                    </a:p>
                    <a:p>
                      <a:r>
                        <a:rPr lang="ro-RO" dirty="0"/>
                        <a:t>inițială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Evaluare</a:t>
                      </a:r>
                    </a:p>
                    <a:p>
                      <a:r>
                        <a:rPr lang="ro-RO" dirty="0"/>
                        <a:t>intermediară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Evaluare finală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822300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r>
                        <a:rPr lang="ro-RO" dirty="0"/>
                        <a:t>Subiect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403614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r>
                        <a:rPr lang="ro-RO" dirty="0"/>
                        <a:t>Subiect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790163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r>
                        <a:rPr lang="ro-RO" dirty="0"/>
                        <a:t>Subiect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72363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r>
                        <a:rPr lang="ro-RO" dirty="0"/>
                        <a:t>Subiect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47512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r>
                        <a:rPr lang="ro-RO" dirty="0"/>
                        <a:t>...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806973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965180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853453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456962"/>
                  </a:ext>
                </a:extLst>
              </a:tr>
              <a:tr h="4318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559871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0C4184B3-9F08-8390-6935-B2260115A9D6}"/>
              </a:ext>
            </a:extLst>
          </p:cNvPr>
          <p:cNvSpPr txBox="1"/>
          <p:nvPr/>
        </p:nvSpPr>
        <p:spPr>
          <a:xfrm>
            <a:off x="2865234" y="1487180"/>
            <a:ext cx="6632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Evoluția parametrului X la grupul de studiu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7523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58;p19">
            <a:extLst>
              <a:ext uri="{FF2B5EF4-FFF2-40B4-BE49-F238E27FC236}">
                <a16:creationId xmlns:a16="http://schemas.microsoft.com/office/drawing/2014/main" id="{5CF10E27-F10D-B592-087D-3CFD9B0ABCF1}"/>
              </a:ext>
            </a:extLst>
          </p:cNvPr>
          <p:cNvGrpSpPr/>
          <p:nvPr/>
        </p:nvGrpSpPr>
        <p:grpSpPr>
          <a:xfrm>
            <a:off x="2243440" y="1744780"/>
            <a:ext cx="8280763" cy="1913133"/>
            <a:chOff x="-1" y="406133"/>
            <a:chExt cx="8280763" cy="1841858"/>
          </a:xfrm>
        </p:grpSpPr>
        <p:sp>
          <p:nvSpPr>
            <p:cNvPr id="4" name="Google Shape;159;p19">
              <a:extLst>
                <a:ext uri="{FF2B5EF4-FFF2-40B4-BE49-F238E27FC236}">
                  <a16:creationId xmlns:a16="http://schemas.microsoft.com/office/drawing/2014/main" id="{B059B062-C166-6582-30FA-269C5C644548}"/>
                </a:ext>
              </a:extLst>
            </p:cNvPr>
            <p:cNvSpPr/>
            <p:nvPr/>
          </p:nvSpPr>
          <p:spPr>
            <a:xfrm>
              <a:off x="2587" y="406133"/>
              <a:ext cx="2523044" cy="1009217"/>
            </a:xfrm>
            <a:prstGeom prst="rect">
              <a:avLst/>
            </a:prstGeom>
            <a:gradFill>
              <a:gsLst>
                <a:gs pos="0">
                  <a:srgbClr val="57939E"/>
                </a:gs>
                <a:gs pos="50000">
                  <a:srgbClr val="348996"/>
                </a:gs>
                <a:gs pos="100000">
                  <a:srgbClr val="2A7B87"/>
                </a:gs>
              </a:gsLst>
              <a:lin ang="5400000" scaled="0"/>
            </a:gradFill>
            <a:ln w="9525" cap="flat" cmpd="sng">
              <a:solidFill>
                <a:srgbClr val="3A869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160;p19">
              <a:extLst>
                <a:ext uri="{FF2B5EF4-FFF2-40B4-BE49-F238E27FC236}">
                  <a16:creationId xmlns:a16="http://schemas.microsoft.com/office/drawing/2014/main" id="{F6CB6493-2EA5-4B6B-4F3B-29EBC6841591}"/>
                </a:ext>
              </a:extLst>
            </p:cNvPr>
            <p:cNvSpPr txBox="1"/>
            <p:nvPr/>
          </p:nvSpPr>
          <p:spPr>
            <a:xfrm>
              <a:off x="-1" y="444419"/>
              <a:ext cx="2523044" cy="10092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9125" tIns="113775" rIns="199125" bIns="113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Calibri"/>
                  <a:sym typeface="Calibri"/>
                </a:rPr>
                <a:t>Parametru 1</a:t>
              </a:r>
              <a:endPara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161;p19">
              <a:extLst>
                <a:ext uri="{FF2B5EF4-FFF2-40B4-BE49-F238E27FC236}">
                  <a16:creationId xmlns:a16="http://schemas.microsoft.com/office/drawing/2014/main" id="{DAED23A9-9153-45DB-59A9-9C5F4132DD62}"/>
                </a:ext>
              </a:extLst>
            </p:cNvPr>
            <p:cNvSpPr/>
            <p:nvPr/>
          </p:nvSpPr>
          <p:spPr>
            <a:xfrm>
              <a:off x="2587" y="1415350"/>
              <a:ext cx="2523044" cy="746287"/>
            </a:xfrm>
            <a:prstGeom prst="rect">
              <a:avLst/>
            </a:prstGeom>
            <a:solidFill>
              <a:srgbClr val="CDDCDF">
                <a:alpha val="89803"/>
              </a:srgbClr>
            </a:solidFill>
            <a:ln w="9525" cap="flat" cmpd="sng">
              <a:solidFill>
                <a:srgbClr val="CDDCD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62;p19">
              <a:extLst>
                <a:ext uri="{FF2B5EF4-FFF2-40B4-BE49-F238E27FC236}">
                  <a16:creationId xmlns:a16="http://schemas.microsoft.com/office/drawing/2014/main" id="{89425B9D-E8B6-406F-34A3-207CDB64F84B}"/>
                </a:ext>
              </a:extLst>
            </p:cNvPr>
            <p:cNvSpPr txBox="1"/>
            <p:nvPr/>
          </p:nvSpPr>
          <p:spPr>
            <a:xfrm>
              <a:off x="-1" y="1348424"/>
              <a:ext cx="2523044" cy="6791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9350" tIns="149350" rIns="199125" bIns="224025" anchor="t" anchorCtr="0">
              <a:noAutofit/>
            </a:bodyPr>
            <a:lstStyle/>
            <a:p>
              <a:pPr marL="285750" marR="0" lvl="1" indent="-10795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lang="ro-RO" sz="2400" b="0" i="0" u="none" strike="noStrike" cap="none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Calibri"/>
                  <a:sym typeface="Calibri"/>
                </a:rPr>
                <a:t>EVOLUȚIE</a:t>
              </a:r>
              <a:endParaRPr sz="2400" b="0" i="0" u="none" strike="noStrike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163;p19">
              <a:extLst>
                <a:ext uri="{FF2B5EF4-FFF2-40B4-BE49-F238E27FC236}">
                  <a16:creationId xmlns:a16="http://schemas.microsoft.com/office/drawing/2014/main" id="{23D59247-89F9-D8E7-E302-4E201A6B9BE2}"/>
                </a:ext>
              </a:extLst>
            </p:cNvPr>
            <p:cNvSpPr/>
            <p:nvPr/>
          </p:nvSpPr>
          <p:spPr>
            <a:xfrm>
              <a:off x="2878859" y="406133"/>
              <a:ext cx="2523044" cy="1009217"/>
            </a:xfrm>
            <a:prstGeom prst="rect">
              <a:avLst/>
            </a:prstGeom>
            <a:solidFill>
              <a:srgbClr val="E9B907"/>
            </a:solidFill>
            <a:ln w="9525" cap="flat" cmpd="sng">
              <a:solidFill>
                <a:srgbClr val="64A5B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64;p19">
              <a:extLst>
                <a:ext uri="{FF2B5EF4-FFF2-40B4-BE49-F238E27FC236}">
                  <a16:creationId xmlns:a16="http://schemas.microsoft.com/office/drawing/2014/main" id="{43014468-2147-BB81-7DDE-129525FDF799}"/>
                </a:ext>
              </a:extLst>
            </p:cNvPr>
            <p:cNvSpPr txBox="1"/>
            <p:nvPr/>
          </p:nvSpPr>
          <p:spPr>
            <a:xfrm>
              <a:off x="2878859" y="406133"/>
              <a:ext cx="2523044" cy="10092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9125" tIns="113775" rIns="199125" bIns="113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Calibri"/>
                  <a:sym typeface="Calibri"/>
                </a:rPr>
                <a:t>Parametru 2</a:t>
              </a:r>
              <a:r>
                <a: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65;p19">
              <a:extLst>
                <a:ext uri="{FF2B5EF4-FFF2-40B4-BE49-F238E27FC236}">
                  <a16:creationId xmlns:a16="http://schemas.microsoft.com/office/drawing/2014/main" id="{CD9C0CEB-3ED0-7A98-B9F3-6E85D43DF481}"/>
                </a:ext>
              </a:extLst>
            </p:cNvPr>
            <p:cNvSpPr/>
            <p:nvPr/>
          </p:nvSpPr>
          <p:spPr>
            <a:xfrm>
              <a:off x="2878859" y="1415351"/>
              <a:ext cx="2523044" cy="813407"/>
            </a:xfrm>
            <a:prstGeom prst="rect">
              <a:avLst/>
            </a:prstGeom>
            <a:solidFill>
              <a:srgbClr val="CDDCDF">
                <a:alpha val="89803"/>
              </a:srgbClr>
            </a:solidFill>
            <a:ln w="9525" cap="flat" cmpd="sng">
              <a:solidFill>
                <a:srgbClr val="CDDCD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66;p19">
              <a:extLst>
                <a:ext uri="{FF2B5EF4-FFF2-40B4-BE49-F238E27FC236}">
                  <a16:creationId xmlns:a16="http://schemas.microsoft.com/office/drawing/2014/main" id="{652C3D2C-9D76-1DA2-2D2B-D1222EB80824}"/>
                </a:ext>
              </a:extLst>
            </p:cNvPr>
            <p:cNvSpPr txBox="1"/>
            <p:nvPr/>
          </p:nvSpPr>
          <p:spPr>
            <a:xfrm>
              <a:off x="2878859" y="1415350"/>
              <a:ext cx="2523044" cy="7462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9350" tIns="149350" rIns="199125" bIns="224025" anchor="t" anchorCtr="0">
              <a:noAutofit/>
            </a:bodyPr>
            <a:lstStyle/>
            <a:p>
              <a:pPr marL="285750" marR="0" lvl="1" indent="-1079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endParaRPr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67;p19">
              <a:extLst>
                <a:ext uri="{FF2B5EF4-FFF2-40B4-BE49-F238E27FC236}">
                  <a16:creationId xmlns:a16="http://schemas.microsoft.com/office/drawing/2014/main" id="{A6B2D65B-6168-A418-EF55-21F4D999F6F3}"/>
                </a:ext>
              </a:extLst>
            </p:cNvPr>
            <p:cNvSpPr/>
            <p:nvPr/>
          </p:nvSpPr>
          <p:spPr>
            <a:xfrm>
              <a:off x="5755130" y="406133"/>
              <a:ext cx="2523044" cy="1009217"/>
            </a:xfrm>
            <a:prstGeom prst="rect">
              <a:avLst/>
            </a:prstGeom>
            <a:solidFill>
              <a:srgbClr val="AFCA96"/>
            </a:solidFill>
            <a:ln w="9525" cap="flat" cmpd="sng">
              <a:solidFill>
                <a:srgbClr val="9CBCC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68;p19">
              <a:extLst>
                <a:ext uri="{FF2B5EF4-FFF2-40B4-BE49-F238E27FC236}">
                  <a16:creationId xmlns:a16="http://schemas.microsoft.com/office/drawing/2014/main" id="{3B89191F-E983-F729-0E11-50F87A64E600}"/>
                </a:ext>
              </a:extLst>
            </p:cNvPr>
            <p:cNvSpPr txBox="1"/>
            <p:nvPr/>
          </p:nvSpPr>
          <p:spPr>
            <a:xfrm>
              <a:off x="5755130" y="406133"/>
              <a:ext cx="2523044" cy="100921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txBody>
            <a:bodyPr spcFirstLastPara="1" wrap="square" lIns="199125" tIns="113775" rIns="199125" bIns="113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o-RO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  <a:ea typeface="Calibri"/>
                  <a:cs typeface="Calibri"/>
                  <a:sym typeface="Calibri"/>
                </a:rPr>
                <a:t>Parametru 3</a:t>
              </a:r>
              <a:endParaRPr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69;p19">
              <a:extLst>
                <a:ext uri="{FF2B5EF4-FFF2-40B4-BE49-F238E27FC236}">
                  <a16:creationId xmlns:a16="http://schemas.microsoft.com/office/drawing/2014/main" id="{C5778E0C-1C2F-D179-7A81-14DF24D15904}"/>
                </a:ext>
              </a:extLst>
            </p:cNvPr>
            <p:cNvSpPr/>
            <p:nvPr/>
          </p:nvSpPr>
          <p:spPr>
            <a:xfrm>
              <a:off x="5757718" y="1424968"/>
              <a:ext cx="2523044" cy="823023"/>
            </a:xfrm>
            <a:prstGeom prst="rect">
              <a:avLst/>
            </a:prstGeom>
            <a:solidFill>
              <a:srgbClr val="CDDCDF">
                <a:alpha val="89803"/>
              </a:srgbClr>
            </a:solidFill>
            <a:ln w="9525" cap="flat" cmpd="sng">
              <a:solidFill>
                <a:srgbClr val="CDDCD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70;p19">
              <a:extLst>
                <a:ext uri="{FF2B5EF4-FFF2-40B4-BE49-F238E27FC236}">
                  <a16:creationId xmlns:a16="http://schemas.microsoft.com/office/drawing/2014/main" id="{9AEAFB65-DB33-69BE-722E-5C0C3121DE26}"/>
                </a:ext>
              </a:extLst>
            </p:cNvPr>
            <p:cNvSpPr txBox="1"/>
            <p:nvPr/>
          </p:nvSpPr>
          <p:spPr>
            <a:xfrm>
              <a:off x="5757718" y="1424967"/>
              <a:ext cx="2523044" cy="813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9350" tIns="149350" rIns="199125" bIns="224025" anchor="t" anchorCtr="0">
              <a:noAutofit/>
            </a:bodyPr>
            <a:lstStyle/>
            <a:p>
              <a:pPr marL="285750" marR="0" lvl="1" indent="-1079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endPara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3D29E196-BF81-27CA-B2AB-EF7DFAADCF8D}"/>
              </a:ext>
            </a:extLst>
          </p:cNvPr>
          <p:cNvSpPr txBox="1"/>
          <p:nvPr/>
        </p:nvSpPr>
        <p:spPr>
          <a:xfrm>
            <a:off x="5516051" y="2832819"/>
            <a:ext cx="1773497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1" indent="-1079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EVOLUȚIE</a:t>
            </a:r>
            <a:endParaRPr lang="ro-RO" sz="2400" b="0" i="0" u="none" strike="noStrike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E9E23DF-5D5F-1886-C41F-8EB86DDEE329}"/>
              </a:ext>
            </a:extLst>
          </p:cNvPr>
          <p:cNvSpPr txBox="1"/>
          <p:nvPr/>
        </p:nvSpPr>
        <p:spPr>
          <a:xfrm>
            <a:off x="8306363" y="2832819"/>
            <a:ext cx="1907459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1" indent="-1079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ro-R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EVOLUȚIE</a:t>
            </a:r>
            <a:endParaRPr lang="ro-RO" sz="2400" b="0" i="0" u="none" strike="noStrike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5178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4612B-BB31-A411-10FD-F77993D64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D8577-8F7C-AE7C-CAE0-E7430EA46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Indicații pentru prezentare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E29CE-0C54-002D-C599-21F070013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Absolvenţii</a:t>
            </a:r>
            <a:r>
              <a:rPr lang="en-US" sz="2400" dirty="0"/>
              <a:t> </a:t>
            </a:r>
            <a:r>
              <a:rPr lang="en-US" sz="2400" dirty="0" err="1"/>
              <a:t>îşi</a:t>
            </a:r>
            <a:r>
              <a:rPr lang="en-US" sz="2400" dirty="0"/>
              <a:t> </a:t>
            </a:r>
            <a:r>
              <a:rPr lang="en-US" sz="2400" dirty="0" err="1"/>
              <a:t>vor</a:t>
            </a:r>
            <a:r>
              <a:rPr lang="en-US" sz="2400" dirty="0"/>
              <a:t> </a:t>
            </a:r>
            <a:r>
              <a:rPr lang="en-US" sz="2400" dirty="0" err="1"/>
              <a:t>prezenta</a:t>
            </a:r>
            <a:r>
              <a:rPr lang="en-US" sz="2400" dirty="0"/>
              <a:t> </a:t>
            </a:r>
            <a:r>
              <a:rPr lang="en-US" sz="2400" dirty="0" err="1"/>
              <a:t>lucrarea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ro-RO" sz="2400" dirty="0"/>
              <a:t>7-8 minute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faţa</a:t>
            </a:r>
            <a:r>
              <a:rPr lang="en-US" sz="2400" dirty="0"/>
              <a:t> </a:t>
            </a:r>
            <a:r>
              <a:rPr lang="en-US" sz="2400" dirty="0" err="1"/>
              <a:t>comisiei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ro-RO" sz="2400" dirty="0"/>
              <a:t>se va</a:t>
            </a:r>
            <a:r>
              <a:rPr lang="en-US" sz="2400" dirty="0"/>
              <a:t> </a:t>
            </a:r>
            <a:r>
              <a:rPr lang="en-US" sz="2400" dirty="0" err="1"/>
              <a:t>pune</a:t>
            </a:r>
            <a:r>
              <a:rPr lang="en-US" sz="2400" dirty="0"/>
              <a:t> accent pe </a:t>
            </a:r>
            <a:r>
              <a:rPr lang="en-US" sz="2400" dirty="0" err="1"/>
              <a:t>materialele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metodele</a:t>
            </a:r>
            <a:r>
              <a:rPr lang="en-US" sz="2400" dirty="0"/>
              <a:t> </a:t>
            </a:r>
            <a:r>
              <a:rPr lang="en-US" sz="2400" dirty="0" err="1"/>
              <a:t>utilizate</a:t>
            </a:r>
            <a:r>
              <a:rPr lang="ro-RO" sz="2400" dirty="0"/>
              <a:t> în cercetare</a:t>
            </a:r>
            <a:r>
              <a:rPr lang="en-US" sz="2400" dirty="0"/>
              <a:t>, pe </a:t>
            </a:r>
            <a:r>
              <a:rPr lang="en-US" sz="2400" dirty="0" err="1"/>
              <a:t>rezultatele</a:t>
            </a:r>
            <a:r>
              <a:rPr lang="en-US" sz="2400" dirty="0"/>
              <a:t> </a:t>
            </a:r>
            <a:r>
              <a:rPr lang="en-US" sz="2400" dirty="0" err="1"/>
              <a:t>obținute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pe </a:t>
            </a:r>
            <a:r>
              <a:rPr lang="en-US" sz="2400" dirty="0" err="1"/>
              <a:t>concluzii</a:t>
            </a:r>
            <a:r>
              <a:rPr lang="en-US" sz="2400" dirty="0"/>
              <a:t> (</a:t>
            </a:r>
            <a:r>
              <a:rPr lang="en-US" sz="2400" dirty="0" err="1"/>
              <a:t>acestea</a:t>
            </a:r>
            <a:r>
              <a:rPr lang="en-US" sz="2400" dirty="0"/>
              <a:t> </a:t>
            </a:r>
            <a:r>
              <a:rPr lang="en-US" sz="2400" dirty="0" err="1"/>
              <a:t>vor</a:t>
            </a:r>
            <a:r>
              <a:rPr lang="en-US" sz="2400" dirty="0"/>
              <a:t> </a:t>
            </a:r>
            <a:r>
              <a:rPr lang="en-US" sz="2400" dirty="0" err="1"/>
              <a:t>reprezenta</a:t>
            </a:r>
            <a:r>
              <a:rPr lang="en-US" sz="2400" dirty="0"/>
              <a:t> </a:t>
            </a:r>
            <a:r>
              <a:rPr lang="ro-RO" sz="2400" dirty="0"/>
              <a:t>70-</a:t>
            </a:r>
            <a:r>
              <a:rPr lang="en-US" sz="2400" dirty="0"/>
              <a:t>75% din </a:t>
            </a:r>
            <a:r>
              <a:rPr lang="en-US" sz="2400" dirty="0" err="1"/>
              <a:t>prezentare</a:t>
            </a:r>
            <a:r>
              <a:rPr lang="en-US" sz="2400" dirty="0"/>
              <a:t>). </a:t>
            </a:r>
          </a:p>
          <a:p>
            <a:r>
              <a:rPr lang="ro-RO" sz="2400" dirty="0"/>
              <a:t>Se va menține fundalul slide-urilor.</a:t>
            </a:r>
            <a:r>
              <a:rPr lang="en-US" sz="2400" dirty="0"/>
              <a:t> </a:t>
            </a:r>
            <a:endParaRPr lang="ro-RO" sz="2400" dirty="0"/>
          </a:p>
          <a:p>
            <a:r>
              <a:rPr lang="ro-RO" sz="2400" dirty="0"/>
              <a:t>Se pot utiliza și alte reprezentări grafice înafara celor propuse anterior în cazul în care sunt considerate mai potrivite pentru prezentarea cât mai clară a informațiilor importante din lucrare.</a:t>
            </a:r>
            <a:endParaRPr lang="en-US" sz="2400" dirty="0"/>
          </a:p>
          <a:p>
            <a:r>
              <a:rPr lang="ro-RO" sz="2400" dirty="0"/>
              <a:t>Se recomandă evitarea </a:t>
            </a:r>
            <a:r>
              <a:rPr lang="en-US" sz="2400" dirty="0" err="1"/>
              <a:t>folosir</a:t>
            </a:r>
            <a:r>
              <a:rPr lang="ro-RO" sz="2400" dirty="0"/>
              <a:t>ii</a:t>
            </a:r>
            <a:r>
              <a:rPr lang="en-US" sz="2400" dirty="0"/>
              <a:t> </a:t>
            </a:r>
            <a:r>
              <a:rPr lang="ro-RO" sz="2400" dirty="0"/>
              <a:t>diferitelor efecte în </a:t>
            </a:r>
            <a:r>
              <a:rPr lang="en-US" sz="2400" dirty="0" err="1"/>
              <a:t>tranziți</a:t>
            </a:r>
            <a:r>
              <a:rPr lang="ro-RO" sz="2400" dirty="0"/>
              <a:t>a</a:t>
            </a:r>
            <a:r>
              <a:rPr lang="en-US" sz="2400" dirty="0"/>
              <a:t> </a:t>
            </a:r>
            <a:r>
              <a:rPr lang="ro-RO" sz="2400" dirty="0"/>
              <a:t>slide-urilor </a:t>
            </a:r>
            <a:r>
              <a:rPr lang="en-US" sz="2400" dirty="0" err="1"/>
              <a:t>pentru</a:t>
            </a:r>
            <a:r>
              <a:rPr lang="en-US" sz="2400" dirty="0"/>
              <a:t> a nu </a:t>
            </a:r>
            <a:r>
              <a:rPr lang="ro-RO" sz="2400" dirty="0"/>
              <a:t>se </a:t>
            </a:r>
            <a:r>
              <a:rPr lang="en-US" sz="2400" dirty="0" err="1"/>
              <a:t>pierde</a:t>
            </a:r>
            <a:r>
              <a:rPr lang="en-US" sz="2400" dirty="0"/>
              <a:t> </a:t>
            </a:r>
            <a:r>
              <a:rPr lang="en-US" sz="2400" dirty="0" err="1"/>
              <a:t>timp</a:t>
            </a:r>
            <a:r>
              <a:rPr lang="en-US" sz="2400" dirty="0"/>
              <a:t> </a:t>
            </a:r>
            <a:r>
              <a:rPr lang="en-US" sz="2400" dirty="0" err="1"/>
              <a:t>prețios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757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23059-9759-18B4-C51F-71F33C43C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Indicații de redactare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897D1-4A55-9AFB-3E58-5D3D6943D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9" y="1690688"/>
            <a:ext cx="11022274" cy="502599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Este </a:t>
            </a:r>
            <a:r>
              <a:rPr lang="ro-RO" dirty="0"/>
              <a:t>indicat</a:t>
            </a:r>
            <a:r>
              <a:rPr lang="en-US" dirty="0"/>
              <a:t> ca </a:t>
            </a:r>
            <a:r>
              <a:rPr lang="en-US" dirty="0" err="1"/>
              <a:t>prezentarea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conțină</a:t>
            </a:r>
            <a:r>
              <a:rPr lang="en-US" dirty="0"/>
              <a:t> </a:t>
            </a:r>
            <a:r>
              <a:rPr lang="en-US" dirty="0" err="1"/>
              <a:t>aproximativ</a:t>
            </a:r>
            <a:r>
              <a:rPr lang="en-US" dirty="0"/>
              <a:t> 12-15 slide-</a:t>
            </a:r>
            <a:r>
              <a:rPr lang="en-US" dirty="0" err="1"/>
              <a:t>uri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conţinutul</a:t>
            </a:r>
            <a:r>
              <a:rPr lang="en-US" dirty="0"/>
              <a:t> </a:t>
            </a:r>
            <a:r>
              <a:rPr lang="en-US" dirty="0" err="1"/>
              <a:t>acesteia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păstreze</a:t>
            </a:r>
            <a:r>
              <a:rPr lang="en-US" dirty="0"/>
              <a:t> </a:t>
            </a:r>
            <a:r>
              <a:rPr lang="en-US" dirty="0" err="1"/>
              <a:t>proporţiile</a:t>
            </a:r>
            <a:r>
              <a:rPr lang="en-US" dirty="0"/>
              <a:t> </a:t>
            </a:r>
            <a:r>
              <a:rPr lang="ro-RO" dirty="0"/>
              <a:t>lucrării </a:t>
            </a:r>
            <a:r>
              <a:rPr lang="en-US" dirty="0" err="1"/>
              <a:t>recomandate</a:t>
            </a:r>
            <a:r>
              <a:rPr lang="en-US" dirty="0"/>
              <a:t> </a:t>
            </a:r>
            <a:r>
              <a:rPr lang="ro-RO" dirty="0"/>
              <a:t>în metodologia aferentă finalizării studiilor de licență/disertație</a:t>
            </a:r>
            <a:r>
              <a:rPr lang="en-US" dirty="0"/>
              <a:t>. </a:t>
            </a:r>
          </a:p>
          <a:p>
            <a:r>
              <a:rPr lang="en-US" dirty="0"/>
              <a:t>Se </a:t>
            </a:r>
            <a:r>
              <a:rPr lang="en-US" dirty="0" err="1"/>
              <a:t>recomandă</a:t>
            </a:r>
            <a:r>
              <a:rPr lang="en-US" dirty="0"/>
              <a:t> </a:t>
            </a:r>
            <a:r>
              <a:rPr lang="en-US" dirty="0" err="1"/>
              <a:t>folosirea</a:t>
            </a:r>
            <a:r>
              <a:rPr lang="en-US" dirty="0"/>
              <a:t> </a:t>
            </a:r>
            <a:r>
              <a:rPr lang="ro-RO" dirty="0"/>
              <a:t>în text a </a:t>
            </a:r>
            <a:r>
              <a:rPr lang="en-US" dirty="0" err="1"/>
              <a:t>unui</a:t>
            </a:r>
            <a:r>
              <a:rPr lang="en-US" dirty="0"/>
              <a:t> font de </a:t>
            </a:r>
            <a:r>
              <a:rPr lang="en-US" dirty="0" err="1"/>
              <a:t>dimensiune</a:t>
            </a:r>
            <a:r>
              <a:rPr lang="en-US" dirty="0"/>
              <a:t> 40-44 -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titluri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de 20-24 -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restul</a:t>
            </a:r>
            <a:r>
              <a:rPr lang="en-US" dirty="0"/>
              <a:t> </a:t>
            </a:r>
            <a:r>
              <a:rPr lang="en-US" dirty="0" err="1"/>
              <a:t>textului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 </a:t>
            </a:r>
            <a:r>
              <a:rPr lang="en-US" dirty="0" err="1"/>
              <a:t>contrastantă</a:t>
            </a:r>
            <a:r>
              <a:rPr lang="en-US" dirty="0"/>
              <a:t> cu </a:t>
            </a:r>
            <a:r>
              <a:rPr lang="en-US" dirty="0" err="1"/>
              <a:t>fundalul</a:t>
            </a:r>
            <a:r>
              <a:rPr lang="en-US" dirty="0"/>
              <a:t>; </a:t>
            </a:r>
            <a:r>
              <a:rPr lang="en-US" dirty="0" err="1"/>
              <a:t>dimensiunile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culorile</a:t>
            </a:r>
            <a:r>
              <a:rPr lang="en-US" dirty="0"/>
              <a:t> </a:t>
            </a:r>
            <a:r>
              <a:rPr lang="en-US" dirty="0" err="1"/>
              <a:t>fontului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titluri</a:t>
            </a:r>
            <a:r>
              <a:rPr lang="en-US" dirty="0"/>
              <a:t>, </a:t>
            </a:r>
            <a:r>
              <a:rPr lang="en-US" dirty="0" err="1"/>
              <a:t>respectiv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restul</a:t>
            </a:r>
            <a:r>
              <a:rPr lang="en-US" dirty="0"/>
              <a:t> </a:t>
            </a:r>
            <a:r>
              <a:rPr lang="en-US" dirty="0" err="1"/>
              <a:t>textului</a:t>
            </a:r>
            <a:r>
              <a:rPr lang="en-US" dirty="0"/>
              <a:t> se v</a:t>
            </a:r>
            <a:r>
              <a:rPr lang="ro-RO" dirty="0"/>
              <a:t>or</a:t>
            </a:r>
            <a:r>
              <a:rPr lang="en-US" dirty="0"/>
              <a:t> </a:t>
            </a:r>
            <a:r>
              <a:rPr lang="en-US" dirty="0" err="1"/>
              <a:t>păstra</a:t>
            </a:r>
            <a:r>
              <a:rPr lang="en-US" dirty="0"/>
              <a:t> </a:t>
            </a:r>
            <a:r>
              <a:rPr lang="en-US" dirty="0" err="1"/>
              <a:t>neschimbat</a:t>
            </a:r>
            <a:r>
              <a:rPr lang="ro-RO" dirty="0"/>
              <a:t>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toată</a:t>
            </a:r>
            <a:r>
              <a:rPr lang="en-US" dirty="0"/>
              <a:t> </a:t>
            </a:r>
            <a:r>
              <a:rPr lang="en-US" dirty="0" err="1"/>
              <a:t>prezentarea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/>
              <a:t>Slide-urile nu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conţine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mult</a:t>
            </a:r>
            <a:r>
              <a:rPr lang="en-US" dirty="0"/>
              <a:t> text (maximum 7 – 8 </a:t>
            </a:r>
            <a:r>
              <a:rPr lang="en-US" dirty="0" err="1"/>
              <a:t>idei</a:t>
            </a:r>
            <a:r>
              <a:rPr lang="en-US" dirty="0"/>
              <a:t> </a:t>
            </a:r>
            <a:r>
              <a:rPr lang="en-US" dirty="0" err="1"/>
              <a:t>scurte</a:t>
            </a:r>
            <a:r>
              <a:rPr lang="en-US" dirty="0"/>
              <a:t>/slide) </a:t>
            </a:r>
          </a:p>
          <a:p>
            <a:r>
              <a:rPr lang="ro-RO" dirty="0"/>
              <a:t>Atunci când e posibil, s</a:t>
            </a:r>
            <a:r>
              <a:rPr lang="en-US" dirty="0"/>
              <a:t>e </a:t>
            </a:r>
            <a:r>
              <a:rPr lang="en-US" dirty="0" err="1"/>
              <a:t>preferă</a:t>
            </a:r>
            <a:r>
              <a:rPr lang="en-US" dirty="0"/>
              <a:t> </a:t>
            </a:r>
            <a:r>
              <a:rPr lang="en-US" dirty="0" err="1"/>
              <a:t>prezentarea</a:t>
            </a:r>
            <a:r>
              <a:rPr lang="en-US" dirty="0"/>
              <a:t> de </a:t>
            </a:r>
            <a:r>
              <a:rPr lang="ro-RO" dirty="0"/>
              <a:t>figuri (fotografii, grafice, scheme etc.) în locul textului</a:t>
            </a:r>
            <a:r>
              <a:rPr lang="en-US" dirty="0"/>
              <a:t>.</a:t>
            </a:r>
          </a:p>
          <a:p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variantele</a:t>
            </a:r>
            <a:r>
              <a:rPr lang="en-US" dirty="0"/>
              <a:t> de slide-</a:t>
            </a:r>
            <a:r>
              <a:rPr lang="en-US" dirty="0" err="1"/>
              <a:t>uri</a:t>
            </a:r>
            <a:r>
              <a:rPr lang="en-US" dirty="0"/>
              <a:t> </a:t>
            </a:r>
            <a:r>
              <a:rPr lang="en-US" dirty="0" err="1"/>
              <a:t>propuse</a:t>
            </a:r>
            <a:r>
              <a:rPr lang="en-US" dirty="0"/>
              <a:t> se pot </a:t>
            </a:r>
            <a:r>
              <a:rPr lang="en-US" dirty="0" err="1"/>
              <a:t>alege</a:t>
            </a:r>
            <a:r>
              <a:rPr lang="en-US" dirty="0"/>
              <a:t> </a:t>
            </a:r>
            <a:r>
              <a:rPr lang="en-US" dirty="0" err="1"/>
              <a:t>variantele</a:t>
            </a:r>
            <a:r>
              <a:rPr lang="en-US" dirty="0"/>
              <a:t> </a:t>
            </a:r>
            <a:r>
              <a:rPr lang="ro-RO" dirty="0"/>
              <a:t>considerate</a:t>
            </a:r>
            <a:r>
              <a:rPr lang="en-US" dirty="0"/>
              <a:t> </a:t>
            </a:r>
            <a:r>
              <a:rPr lang="en-US" dirty="0" err="1"/>
              <a:t>potrivite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capitolul</a:t>
            </a:r>
            <a:r>
              <a:rPr lang="en-US" dirty="0"/>
              <a:t> </a:t>
            </a:r>
            <a:r>
              <a:rPr lang="en-US" dirty="0" err="1"/>
              <a:t>respectiv</a:t>
            </a:r>
            <a:r>
              <a:rPr lang="ro-RO" dirty="0"/>
              <a:t> sau se pot crea unele noi cu păstrarea însemnelor instituționale specifice și a gamei de culori prezentate</a:t>
            </a:r>
            <a:r>
              <a:rPr lang="en-US" dirty="0"/>
              <a:t>;</a:t>
            </a:r>
          </a:p>
          <a:p>
            <a:r>
              <a:rPr lang="en-US" dirty="0"/>
              <a:t>Se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evita</a:t>
            </a:r>
            <a:r>
              <a:rPr lang="en-US" dirty="0"/>
              <a:t> </a:t>
            </a:r>
            <a:r>
              <a:rPr lang="en-US" dirty="0" err="1"/>
              <a:t>reproducerea</a:t>
            </a:r>
            <a:r>
              <a:rPr lang="en-US" dirty="0"/>
              <a:t> </a:t>
            </a:r>
            <a:r>
              <a:rPr lang="ro-RO" dirty="0"/>
              <a:t>integrală de paragrafe din lucrare </a:t>
            </a:r>
            <a:r>
              <a:rPr lang="en-US" dirty="0"/>
              <a:t>pe slide-urile care s</a:t>
            </a:r>
            <a:r>
              <a:rPr lang="ro-RO" dirty="0"/>
              <a:t>usțin</a:t>
            </a:r>
            <a:r>
              <a:rPr lang="en-US" dirty="0"/>
              <a:t> </a:t>
            </a:r>
            <a:r>
              <a:rPr lang="en-US" dirty="0" err="1"/>
              <a:t>prezentarea</a:t>
            </a:r>
            <a:r>
              <a:rPr lang="en-US" dirty="0"/>
              <a:t>;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ro-RO" dirty="0"/>
              <a:t>doar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</a:t>
            </a:r>
            <a:r>
              <a:rPr lang="en-US" dirty="0" err="1"/>
              <a:t>rezumative</a:t>
            </a:r>
            <a:r>
              <a:rPr lang="en-US" dirty="0"/>
              <a:t> din </a:t>
            </a:r>
            <a:r>
              <a:rPr lang="en-US" dirty="0" err="1"/>
              <a:t>lucrare</a:t>
            </a:r>
            <a:r>
              <a:rPr lang="en-US" dirty="0"/>
              <a:t>;</a:t>
            </a:r>
            <a:endParaRPr lang="ro-RO" dirty="0"/>
          </a:p>
          <a:p>
            <a:r>
              <a:rPr lang="ro-RO" dirty="0"/>
              <a:t>Toate figurile, tabelele, reprezentările grafice vor avea un titlu (fără a fi numerotate ca în lucrare).</a:t>
            </a:r>
            <a:endParaRPr lang="en-US" dirty="0"/>
          </a:p>
          <a:p>
            <a:r>
              <a:rPr lang="en-US" dirty="0"/>
              <a:t>Se </a:t>
            </a:r>
            <a:r>
              <a:rPr lang="en-US" dirty="0" err="1"/>
              <a:t>evită</a:t>
            </a:r>
            <a:r>
              <a:rPr lang="en-US" dirty="0"/>
              <a:t> </a:t>
            </a:r>
            <a:r>
              <a:rPr lang="en-US" dirty="0" err="1"/>
              <a:t>utilizarea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grafice</a:t>
            </a:r>
            <a:r>
              <a:rPr lang="en-US" dirty="0"/>
              <a:t> care nu au </a:t>
            </a:r>
            <a:r>
              <a:rPr lang="en-US" dirty="0" err="1"/>
              <a:t>legătură</a:t>
            </a:r>
            <a:r>
              <a:rPr lang="en-US" dirty="0"/>
              <a:t> </a:t>
            </a:r>
            <a:r>
              <a:rPr lang="en-US" dirty="0" err="1"/>
              <a:t>directă</a:t>
            </a:r>
            <a:r>
              <a:rPr lang="en-US" dirty="0"/>
              <a:t> cu </a:t>
            </a:r>
            <a:r>
              <a:rPr lang="en-US" dirty="0" err="1"/>
              <a:t>textul</a:t>
            </a:r>
            <a:r>
              <a:rPr lang="en-US" dirty="0"/>
              <a:t> </a:t>
            </a:r>
            <a:r>
              <a:rPr lang="en-US" dirty="0" err="1"/>
              <a:t>prezentării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nu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cu </a:t>
            </a:r>
            <a:r>
              <a:rPr lang="en-US" dirty="0" err="1"/>
              <a:t>caracter</a:t>
            </a:r>
            <a:r>
              <a:rPr lang="en-US" dirty="0"/>
              <a:t> </a:t>
            </a:r>
            <a:r>
              <a:rPr lang="en-US" dirty="0" err="1"/>
              <a:t>ştiinţific</a:t>
            </a:r>
            <a:r>
              <a:rPr lang="en-US" dirty="0"/>
              <a:t>.</a:t>
            </a:r>
            <a:endParaRPr lang="ro-RO" dirty="0"/>
          </a:p>
          <a:p>
            <a:r>
              <a:rPr lang="ro-RO" dirty="0"/>
              <a:t>Se vor folosi caractere diacritice în </a:t>
            </a:r>
            <a:r>
              <a:rPr lang="ro-RO"/>
              <a:t>toată prezentarea.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1749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31FCC-5092-4CE5-C144-BDFCBE8F8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Listă de verificare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CCB19-EF94-AB7B-A914-213095859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o-RO" dirty="0"/>
              <a:t> Prezentarea în format Powerpoint reflectă foarte bine titlul și conținutul lucrării.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/>
              <a:t> Proporțiile  capitolelor din prezentare sunt similare celor din lucrare și respectă metodologia de realizare a lucrărilor de finalizare a studiilor de licență/master.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dirty="0"/>
              <a:t>Sunt respectate integral indicațiile din slide-urile 2 și 19 din acest document.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045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611DE-7023-08F2-970A-9814CBC20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D2A5C-8D5B-D8E6-A8BF-38F516AF9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Părțile prezentării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DEA0C-3A5A-671A-36B0-F68CD57E9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3109"/>
            <a:ext cx="10515600" cy="4351338"/>
          </a:xfrm>
        </p:spPr>
        <p:txBody>
          <a:bodyPr>
            <a:normAutofit/>
          </a:bodyPr>
          <a:lstStyle/>
          <a:p>
            <a:r>
              <a:rPr lang="ro-RO" dirty="0"/>
              <a:t>Introducere</a:t>
            </a:r>
          </a:p>
          <a:p>
            <a:r>
              <a:rPr lang="ro-RO" dirty="0"/>
              <a:t>Scopul și obiectivele cercetării (opțional, ipotezele cercetării)</a:t>
            </a:r>
          </a:p>
          <a:p>
            <a:r>
              <a:rPr lang="ro-RO" dirty="0"/>
              <a:t>Material și metodă</a:t>
            </a:r>
          </a:p>
          <a:p>
            <a:r>
              <a:rPr lang="ro-RO" dirty="0"/>
              <a:t>Rezultate</a:t>
            </a:r>
          </a:p>
          <a:p>
            <a:r>
              <a:rPr lang="ro-RO" dirty="0"/>
              <a:t>Discuții</a:t>
            </a:r>
          </a:p>
          <a:p>
            <a:r>
              <a:rPr lang="ro-RO" dirty="0"/>
              <a:t>Concluzii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412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1FA92-472D-C1E6-E04E-1E7F8D99A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9C074-58DC-28F1-D198-0C3B2DA64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78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AE2B-1F89-00A5-3A33-D4E94FD74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217D0-E35B-E19A-14F1-4AA4138FF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1C06A-2CF7-6FCF-D6DA-C42E1B3C9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3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870BC-230C-BF15-88D0-ABFD39D8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AF31A-E27C-0888-C012-DAAEE68767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ADD64-93E4-9C68-A230-55DE0F7C87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62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071C5-AEE7-2A22-FB48-AD55305F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AEC5E-0DFF-64A2-C841-46F2611B94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FDE34-8E58-C0B3-38C7-B5330532AC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6FD388-75D2-3921-8B88-8DB2CA5913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9C93E7-0CFF-B408-5130-4528D388447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58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6718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1EB77-A28A-4187-2D67-82164446F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223165"/>
          </a:xfrm>
        </p:spPr>
        <p:txBody>
          <a:bodyPr>
            <a:normAutofit/>
          </a:bodyPr>
          <a:lstStyle/>
          <a:p>
            <a:pPr algn="ctr"/>
            <a:r>
              <a:rPr lang="ro-RO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Modele de elemente grafice editabile</a:t>
            </a:r>
            <a:br>
              <a:rPr lang="ro-RO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propuse pentru diferitele părți ale lucrării </a:t>
            </a:r>
            <a:endParaRPr lang="en-US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9562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Industry Template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35A35"/>
      </a:accent1>
      <a:accent2>
        <a:srgbClr val="ECB448"/>
      </a:accent2>
      <a:accent3>
        <a:srgbClr val="8BB74C"/>
      </a:accent3>
      <a:accent4>
        <a:srgbClr val="5FB7A2"/>
      </a:accent4>
      <a:accent5>
        <a:srgbClr val="12A6F8"/>
      </a:accent5>
      <a:accent6>
        <a:srgbClr val="A5A5A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556</Words>
  <Application>Microsoft Office PowerPoint</Application>
  <PresentationFormat>Ecran lat</PresentationFormat>
  <Paragraphs>91</Paragraphs>
  <Slides>20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2</vt:i4>
      </vt:variant>
      <vt:variant>
        <vt:lpstr>Titluri diapozitive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Poppins Light</vt:lpstr>
      <vt:lpstr>Segoe UI</vt:lpstr>
      <vt:lpstr>Wingdings</vt:lpstr>
      <vt:lpstr>Office Theme</vt:lpstr>
      <vt:lpstr>1_Office Theme</vt:lpstr>
      <vt:lpstr>Titlul lucrării</vt:lpstr>
      <vt:lpstr>Indicații de redactare</vt:lpstr>
      <vt:lpstr>Părțile prezentării</vt:lpstr>
      <vt:lpstr>Prezentare PowerPoint</vt:lpstr>
      <vt:lpstr>Prezentare PowerPoint</vt:lpstr>
      <vt:lpstr>Prezentare PowerPoint</vt:lpstr>
      <vt:lpstr>Prezentare PowerPoint</vt:lpstr>
      <vt:lpstr>Prezentare PowerPoint</vt:lpstr>
      <vt:lpstr>Modele de elemente grafice editabile propuse pentru diferitele părți ale lucrării </vt:lpstr>
      <vt:lpstr>a. pentru capitolul Material și metodă</vt:lpstr>
      <vt:lpstr>Model de diagramă Gantt</vt:lpstr>
      <vt:lpstr>Prezentare PowerPoint</vt:lpstr>
      <vt:lpstr>Prezentare PowerPoint</vt:lpstr>
      <vt:lpstr>Prezentare PowerPoint</vt:lpstr>
      <vt:lpstr>Prezentare PowerPoint</vt:lpstr>
      <vt:lpstr>Prezentare PowerPoint</vt:lpstr>
      <vt:lpstr>b. pentru capitolul Rezultate</vt:lpstr>
      <vt:lpstr>Prezentare PowerPoint</vt:lpstr>
      <vt:lpstr>Indicații pentru prezentare</vt:lpstr>
      <vt:lpstr>Listă de verificare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Mihaela Oravitan</dc:creator>
  <cp:lastModifiedBy>Mihaela Oravitan</cp:lastModifiedBy>
  <cp:revision>13</cp:revision>
  <dcterms:created xsi:type="dcterms:W3CDTF">2024-11-15T20:25:53Z</dcterms:created>
  <dcterms:modified xsi:type="dcterms:W3CDTF">2026-07-14T09:07:31Z</dcterms:modified>
</cp:coreProperties>
</file>